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256" r:id="rId2"/>
    <p:sldId id="746" r:id="rId3"/>
    <p:sldId id="811" r:id="rId4"/>
    <p:sldId id="862" r:id="rId5"/>
    <p:sldId id="863" r:id="rId6"/>
    <p:sldId id="855" r:id="rId7"/>
    <p:sldId id="854" r:id="rId8"/>
    <p:sldId id="771" r:id="rId9"/>
    <p:sldId id="809" r:id="rId10"/>
    <p:sldId id="856" r:id="rId11"/>
    <p:sldId id="848" r:id="rId12"/>
    <p:sldId id="810" r:id="rId13"/>
    <p:sldId id="812" r:id="rId14"/>
    <p:sldId id="762" r:id="rId15"/>
    <p:sldId id="813" r:id="rId16"/>
    <p:sldId id="814" r:id="rId17"/>
    <p:sldId id="815" r:id="rId18"/>
    <p:sldId id="816" r:id="rId19"/>
    <p:sldId id="857" r:id="rId20"/>
    <p:sldId id="817" r:id="rId21"/>
    <p:sldId id="851" r:id="rId22"/>
    <p:sldId id="858" r:id="rId23"/>
    <p:sldId id="859" r:id="rId24"/>
    <p:sldId id="847" r:id="rId25"/>
    <p:sldId id="818" r:id="rId26"/>
    <p:sldId id="819" r:id="rId27"/>
    <p:sldId id="820" r:id="rId28"/>
    <p:sldId id="853" r:id="rId29"/>
    <p:sldId id="821" r:id="rId30"/>
    <p:sldId id="822" r:id="rId31"/>
    <p:sldId id="823" r:id="rId32"/>
    <p:sldId id="861" r:id="rId33"/>
    <p:sldId id="824" r:id="rId34"/>
    <p:sldId id="826" r:id="rId35"/>
    <p:sldId id="828" r:id="rId36"/>
    <p:sldId id="829" r:id="rId37"/>
    <p:sldId id="830" r:id="rId38"/>
    <p:sldId id="860" r:id="rId39"/>
    <p:sldId id="831" r:id="rId40"/>
    <p:sldId id="825" r:id="rId41"/>
    <p:sldId id="827" r:id="rId42"/>
    <p:sldId id="832" r:id="rId43"/>
    <p:sldId id="833" r:id="rId44"/>
    <p:sldId id="834" r:id="rId45"/>
    <p:sldId id="835" r:id="rId46"/>
    <p:sldId id="836" r:id="rId47"/>
    <p:sldId id="837" r:id="rId48"/>
    <p:sldId id="852" r:id="rId49"/>
    <p:sldId id="849" r:id="rId50"/>
    <p:sldId id="850" r:id="rId51"/>
    <p:sldId id="846" r:id="rId52"/>
    <p:sldId id="838" r:id="rId53"/>
    <p:sldId id="845" r:id="rId54"/>
    <p:sldId id="840" r:id="rId55"/>
    <p:sldId id="841" r:id="rId56"/>
    <p:sldId id="842" r:id="rId57"/>
    <p:sldId id="843" r:id="rId58"/>
    <p:sldId id="844" r:id="rId59"/>
    <p:sldId id="259" r:id="rId6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认识nosql" id="{5F5ABAC5-427F-EB49-9282-E9ACF3BB91C7}">
          <p14:sldIdLst>
            <p14:sldId id="256"/>
            <p14:sldId id="746"/>
            <p14:sldId id="811"/>
            <p14:sldId id="862"/>
            <p14:sldId id="863"/>
            <p14:sldId id="855"/>
            <p14:sldId id="854"/>
            <p14:sldId id="771"/>
            <p14:sldId id="809"/>
            <p14:sldId id="856"/>
            <p14:sldId id="848"/>
            <p14:sldId id="810"/>
            <p14:sldId id="812"/>
          </p14:sldIdLst>
        </p14:section>
        <p14:section name="mongodb的安装配置" id="{61E04688-F289-7C42-8075-6F6EE3C23258}">
          <p14:sldIdLst>
            <p14:sldId id="762"/>
            <p14:sldId id="813"/>
            <p14:sldId id="814"/>
            <p14:sldId id="815"/>
            <p14:sldId id="816"/>
            <p14:sldId id="857"/>
            <p14:sldId id="817"/>
          </p14:sldIdLst>
        </p14:section>
        <p14:section name="权限管理" id="{5DBA0CFE-ABE7-5E42-A591-44FEFB36D04E}">
          <p14:sldIdLst>
            <p14:sldId id="851"/>
            <p14:sldId id="858"/>
            <p14:sldId id="859"/>
          </p14:sldIdLst>
        </p14:section>
        <p14:section name="mongodb的基本操作" id="{70E93FEC-8DD9-0F47-A31E-E827D1471AB5}">
          <p14:sldIdLst>
            <p14:sldId id="847"/>
            <p14:sldId id="818"/>
            <p14:sldId id="819"/>
            <p14:sldId id="820"/>
            <p14:sldId id="853"/>
            <p14:sldId id="821"/>
            <p14:sldId id="822"/>
            <p14:sldId id="823"/>
            <p14:sldId id="861"/>
            <p14:sldId id="824"/>
          </p14:sldIdLst>
        </p14:section>
        <p14:section name="查询操作" id="{7EFCC556-CE60-F44E-93AD-270333894B09}">
          <p14:sldIdLst>
            <p14:sldId id="826"/>
            <p14:sldId id="828"/>
            <p14:sldId id="829"/>
            <p14:sldId id="830"/>
            <p14:sldId id="860"/>
            <p14:sldId id="831"/>
            <p14:sldId id="825"/>
            <p14:sldId id="827"/>
          </p14:sldIdLst>
        </p14:section>
        <p14:section name="聚合运算" id="{899BDA3E-0EAD-E047-90D1-C1F7B80A774F}">
          <p14:sldIdLst>
            <p14:sldId id="832"/>
            <p14:sldId id="833"/>
            <p14:sldId id="834"/>
            <p14:sldId id="835"/>
            <p14:sldId id="836"/>
          </p14:sldIdLst>
        </p14:section>
        <p14:section name="索引的操作" id="{3C037FE4-9B47-8E4F-9BCA-3197F13FD580}">
          <p14:sldIdLst>
            <p14:sldId id="837"/>
            <p14:sldId id="852"/>
            <p14:sldId id="849"/>
            <p14:sldId id="850"/>
          </p14:sldIdLst>
        </p14:section>
        <p14:section name="数据库的备份与恢复" id="{8B643FDB-8088-C846-90DE-436AD21A9C97}">
          <p14:sldIdLst>
            <p14:sldId id="846"/>
            <p14:sldId id="838"/>
          </p14:sldIdLst>
        </p14:section>
        <p14:section name="python与mongodb交互" id="{F219C1E9-A8D6-FB4A-AC1B-27299A176F18}">
          <p14:sldIdLst>
            <p14:sldId id="845"/>
            <p14:sldId id="840"/>
            <p14:sldId id="841"/>
            <p14:sldId id="842"/>
            <p14:sldId id="843"/>
            <p14:sldId id="844"/>
            <p14:sldId id="259"/>
          </p14:sldIdLst>
        </p14:section>
      </p14:sectionLst>
    </p:ext>
    <p:ext uri="{EFAFB233-063F-42B5-8137-9DF3F51BA10A}">
      <p15:sldGuideLst xmlns:p15="http://schemas.microsoft.com/office/powerpoint/2012/main">
        <p15:guide id="1" orient="horz" pos="2160">
          <p15:clr>
            <a:srgbClr val="A4A3A4"/>
          </p15:clr>
        </p15:guide>
        <p15:guide id="2" pos="283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4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用"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61" autoAdjust="0"/>
    <p:restoredTop sz="95604" autoAdjust="0"/>
  </p:normalViewPr>
  <p:slideViewPr>
    <p:cSldViewPr>
      <p:cViewPr varScale="1">
        <p:scale>
          <a:sx n="111" d="100"/>
          <a:sy n="111" d="100"/>
        </p:scale>
        <p:origin x="352" y="192"/>
      </p:cViewPr>
      <p:guideLst>
        <p:guide orient="horz" pos="2160"/>
        <p:guide pos="2835"/>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99" d="100"/>
          <a:sy n="99" d="100"/>
        </p:scale>
        <p:origin x="-3576" y="-90"/>
      </p:cViewPr>
      <p:guideLst>
        <p:guide orient="horz" pos="2880"/>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commentAuthors" Target="commentAuthors.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CAA8F0-6A93-42D4-BD30-CC52BFAF4044}" type="datetimeFigureOut">
              <a:rPr lang="zh-CN" altLang="en-US" smtClean="0"/>
              <a:t>2018/4/4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1D565E-31F4-4A3A-B9F1-A33C10CEC48B}" type="slidenum">
              <a:rPr lang="zh-CN" altLang="en-US" smtClean="0"/>
              <a:t>‹#›</a:t>
            </a:fld>
            <a:endParaRPr lang="zh-CN" altLang="en-US"/>
          </a:p>
        </p:txBody>
      </p:sp>
    </p:spTree>
    <p:extLst>
      <p:ext uri="{BB962C8B-B14F-4D97-AF65-F5344CB8AC3E}">
        <p14:creationId xmlns:p14="http://schemas.microsoft.com/office/powerpoint/2010/main" val="32420781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D96F0C-B059-4284-BDCD-7E35911F2635}" type="datetimeFigureOut">
              <a:rPr lang="zh-CN" altLang="en-US" smtClean="0"/>
              <a:t>2018/4/4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0F2D47-1176-4776-9BB8-7A287332D7F9}" type="slidenum">
              <a:rPr lang="zh-CN" altLang="en-US" smtClean="0"/>
              <a:t>‹#›</a:t>
            </a:fld>
            <a:endParaRPr lang="zh-CN" altLang="en-US"/>
          </a:p>
        </p:txBody>
      </p:sp>
    </p:spTree>
    <p:extLst>
      <p:ext uri="{BB962C8B-B14F-4D97-AF65-F5344CB8AC3E}">
        <p14:creationId xmlns:p14="http://schemas.microsoft.com/office/powerpoint/2010/main" val="3364304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6B0F2D47-1176-4776-9BB8-7A287332D7F9}" type="slidenum">
              <a:rPr lang="zh-CN" altLang="en-US" smtClean="0"/>
              <a:t>2</a:t>
            </a:fld>
            <a:endParaRPr lang="zh-CN" altLang="en-US"/>
          </a:p>
        </p:txBody>
      </p:sp>
    </p:spTree>
    <p:extLst>
      <p:ext uri="{BB962C8B-B14F-4D97-AF65-F5344CB8AC3E}">
        <p14:creationId xmlns:p14="http://schemas.microsoft.com/office/powerpoint/2010/main" val="2283757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6B0F2D47-1176-4776-9BB8-7A287332D7F9}" type="slidenum">
              <a:rPr lang="zh-CN" altLang="en-US" smtClean="0"/>
              <a:t>13</a:t>
            </a:fld>
            <a:endParaRPr lang="zh-CN" altLang="en-US"/>
          </a:p>
        </p:txBody>
      </p:sp>
    </p:spTree>
    <p:extLst>
      <p:ext uri="{BB962C8B-B14F-4D97-AF65-F5344CB8AC3E}">
        <p14:creationId xmlns:p14="http://schemas.microsoft.com/office/powerpoint/2010/main" val="762099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6B0F2D47-1176-4776-9BB8-7A287332D7F9}" type="slidenum">
              <a:rPr lang="zh-CN" altLang="en-US" smtClean="0"/>
              <a:t>24</a:t>
            </a:fld>
            <a:endParaRPr lang="zh-CN" altLang="en-US"/>
          </a:p>
        </p:txBody>
      </p:sp>
    </p:spTree>
    <p:extLst>
      <p:ext uri="{BB962C8B-B14F-4D97-AF65-F5344CB8AC3E}">
        <p14:creationId xmlns:p14="http://schemas.microsoft.com/office/powerpoint/2010/main" val="1378173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altLang="zh-CN" dirty="0" err="1" smtClean="0"/>
              <a:t>db.t</a:t>
            </a:r>
            <a:r>
              <a:rPr lang="en-US" altLang="zh-CN" dirty="0" smtClean="0"/>
              <a:t>2</a:t>
            </a:r>
            <a:r>
              <a:rPr lang="mr-IN" altLang="zh-CN" dirty="0" smtClean="0"/>
              <a:t>.</a:t>
            </a:r>
            <a:r>
              <a:rPr lang="mr-IN" altLang="zh-CN" dirty="0" err="1" smtClean="0"/>
              <a:t>insert</a:t>
            </a:r>
            <a:r>
              <a:rPr lang="mr-IN" altLang="zh-CN" dirty="0" smtClean="0"/>
              <a:t>([ { "_</a:t>
            </a:r>
            <a:r>
              <a:rPr lang="mr-IN" altLang="zh-CN" dirty="0" err="1" smtClean="0"/>
              <a:t>id</a:t>
            </a:r>
            <a:r>
              <a:rPr lang="mr-IN" altLang="zh-CN" dirty="0" smtClean="0"/>
              <a:t>" : 1, "</a:t>
            </a:r>
            <a:r>
              <a:rPr lang="mr-IN" altLang="zh-CN" dirty="0" err="1" smtClean="0"/>
              <a:t>item</a:t>
            </a:r>
            <a:r>
              <a:rPr lang="mr-IN" altLang="zh-CN" dirty="0" smtClean="0"/>
              <a:t>" : "</a:t>
            </a:r>
            <a:r>
              <a:rPr lang="mr-IN" altLang="zh-CN" dirty="0" err="1" smtClean="0"/>
              <a:t>a</a:t>
            </a:r>
            <a:r>
              <a:rPr lang="mr-IN" altLang="zh-CN" dirty="0" smtClean="0"/>
              <a:t>", "</a:t>
            </a:r>
            <a:r>
              <a:rPr lang="mr-IN" altLang="zh-CN" dirty="0" err="1" smtClean="0"/>
              <a:t>size</a:t>
            </a:r>
            <a:r>
              <a:rPr lang="mr-IN" altLang="zh-CN" dirty="0" smtClean="0"/>
              <a:t>": [ "</a:t>
            </a:r>
            <a:r>
              <a:rPr lang="mr-IN" altLang="zh-CN" dirty="0" err="1" smtClean="0"/>
              <a:t>S</a:t>
            </a:r>
            <a:r>
              <a:rPr lang="mr-IN" altLang="zh-CN" dirty="0" smtClean="0"/>
              <a:t>", "M", "L"] }, { "_</a:t>
            </a:r>
            <a:r>
              <a:rPr lang="mr-IN" altLang="zh-CN" dirty="0" err="1" smtClean="0"/>
              <a:t>id</a:t>
            </a:r>
            <a:r>
              <a:rPr lang="mr-IN" altLang="zh-CN" dirty="0" smtClean="0"/>
              <a:t>" : 2, "</a:t>
            </a:r>
            <a:r>
              <a:rPr lang="mr-IN" altLang="zh-CN" dirty="0" err="1" smtClean="0"/>
              <a:t>item</a:t>
            </a:r>
            <a:r>
              <a:rPr lang="mr-IN" altLang="zh-CN" dirty="0" smtClean="0"/>
              <a:t>" : "</a:t>
            </a:r>
            <a:r>
              <a:rPr lang="mr-IN" altLang="zh-CN" dirty="0" err="1" smtClean="0"/>
              <a:t>b</a:t>
            </a:r>
            <a:r>
              <a:rPr lang="mr-IN" altLang="zh-CN" dirty="0" smtClean="0"/>
              <a:t>", "</a:t>
            </a:r>
            <a:r>
              <a:rPr lang="mr-IN" altLang="zh-CN" dirty="0" err="1" smtClean="0"/>
              <a:t>size</a:t>
            </a:r>
            <a:r>
              <a:rPr lang="mr-IN" altLang="zh-CN" dirty="0" smtClean="0"/>
              <a:t>" : [ ] }, { "_</a:t>
            </a:r>
            <a:r>
              <a:rPr lang="mr-IN" altLang="zh-CN" dirty="0" err="1" smtClean="0"/>
              <a:t>id</a:t>
            </a:r>
            <a:r>
              <a:rPr lang="mr-IN" altLang="zh-CN" dirty="0" smtClean="0"/>
              <a:t>" : 3, "</a:t>
            </a:r>
            <a:r>
              <a:rPr lang="mr-IN" altLang="zh-CN" dirty="0" err="1" smtClean="0"/>
              <a:t>item</a:t>
            </a:r>
            <a:r>
              <a:rPr lang="mr-IN" altLang="zh-CN" dirty="0" smtClean="0"/>
              <a:t>" : "</a:t>
            </a:r>
            <a:r>
              <a:rPr lang="mr-IN" altLang="zh-CN" dirty="0" err="1" smtClean="0"/>
              <a:t>c</a:t>
            </a:r>
            <a:r>
              <a:rPr lang="mr-IN" altLang="zh-CN" dirty="0" smtClean="0"/>
              <a:t>", "</a:t>
            </a:r>
            <a:r>
              <a:rPr lang="mr-IN" altLang="zh-CN" dirty="0" err="1" smtClean="0"/>
              <a:t>size</a:t>
            </a:r>
            <a:r>
              <a:rPr lang="mr-IN" altLang="zh-CN" dirty="0" smtClean="0"/>
              <a:t>": "M" }, { "_</a:t>
            </a:r>
            <a:r>
              <a:rPr lang="mr-IN" altLang="zh-CN" dirty="0" err="1" smtClean="0"/>
              <a:t>id</a:t>
            </a:r>
            <a:r>
              <a:rPr lang="mr-IN" altLang="zh-CN" dirty="0" smtClean="0"/>
              <a:t>" : 4, "</a:t>
            </a:r>
            <a:r>
              <a:rPr lang="mr-IN" altLang="zh-CN" dirty="0" err="1" smtClean="0"/>
              <a:t>item</a:t>
            </a:r>
            <a:r>
              <a:rPr lang="mr-IN" altLang="zh-CN" dirty="0" smtClean="0"/>
              <a:t>" : "</a:t>
            </a:r>
            <a:r>
              <a:rPr lang="mr-IN" altLang="zh-CN" dirty="0" err="1" smtClean="0"/>
              <a:t>d</a:t>
            </a:r>
            <a:r>
              <a:rPr lang="mr-IN" altLang="zh-CN" dirty="0" smtClean="0"/>
              <a:t>" }, { "_</a:t>
            </a:r>
            <a:r>
              <a:rPr lang="mr-IN" altLang="zh-CN" dirty="0" err="1" smtClean="0"/>
              <a:t>id</a:t>
            </a:r>
            <a:r>
              <a:rPr lang="mr-IN" altLang="zh-CN" dirty="0" smtClean="0"/>
              <a:t>" : 5, "</a:t>
            </a:r>
            <a:r>
              <a:rPr lang="mr-IN" altLang="zh-CN" dirty="0" err="1" smtClean="0"/>
              <a:t>item</a:t>
            </a:r>
            <a:r>
              <a:rPr lang="mr-IN" altLang="zh-CN" dirty="0" smtClean="0"/>
              <a:t>" : "</a:t>
            </a:r>
            <a:r>
              <a:rPr lang="mr-IN" altLang="zh-CN" dirty="0" err="1" smtClean="0"/>
              <a:t>e</a:t>
            </a:r>
            <a:r>
              <a:rPr lang="mr-IN" altLang="zh-CN" dirty="0" smtClean="0"/>
              <a:t>", "</a:t>
            </a:r>
            <a:r>
              <a:rPr lang="mr-IN" altLang="zh-CN" dirty="0" err="1" smtClean="0"/>
              <a:t>size</a:t>
            </a:r>
            <a:r>
              <a:rPr lang="mr-IN" altLang="zh-CN" dirty="0" smtClean="0"/>
              <a:t>" : </a:t>
            </a:r>
            <a:r>
              <a:rPr lang="mr-IN" altLang="zh-CN" dirty="0" err="1" smtClean="0"/>
              <a:t>null</a:t>
            </a:r>
            <a:r>
              <a:rPr lang="mr-IN" altLang="zh-CN" dirty="0" smtClean="0"/>
              <a:t> } ])</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46</a:t>
            </a:fld>
            <a:endParaRPr lang="zh-CN" altLang="en-US"/>
          </a:p>
        </p:txBody>
      </p:sp>
    </p:spTree>
    <p:extLst>
      <p:ext uri="{BB962C8B-B14F-4D97-AF65-F5344CB8AC3E}">
        <p14:creationId xmlns:p14="http://schemas.microsoft.com/office/powerpoint/2010/main" val="96452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6B0F2D47-1176-4776-9BB8-7A287332D7F9}" type="slidenum">
              <a:rPr lang="zh-CN" altLang="en-US" smtClean="0"/>
              <a:t>3</a:t>
            </a:fld>
            <a:endParaRPr lang="zh-CN" altLang="en-US"/>
          </a:p>
        </p:txBody>
      </p:sp>
    </p:spTree>
    <p:extLst>
      <p:ext uri="{BB962C8B-B14F-4D97-AF65-F5344CB8AC3E}">
        <p14:creationId xmlns:p14="http://schemas.microsoft.com/office/powerpoint/2010/main" val="345090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6B0F2D47-1176-4776-9BB8-7A287332D7F9}" type="slidenum">
              <a:rPr lang="zh-CN" altLang="en-US" smtClean="0"/>
              <a:t>6</a:t>
            </a:fld>
            <a:endParaRPr lang="zh-CN" altLang="en-US"/>
          </a:p>
        </p:txBody>
      </p:sp>
    </p:spTree>
    <p:extLst>
      <p:ext uri="{BB962C8B-B14F-4D97-AF65-F5344CB8AC3E}">
        <p14:creationId xmlns:p14="http://schemas.microsoft.com/office/powerpoint/2010/main" val="1640142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6B0F2D47-1176-4776-9BB8-7A287332D7F9}" type="slidenum">
              <a:rPr lang="zh-CN" altLang="en-US" smtClean="0"/>
              <a:t>7</a:t>
            </a:fld>
            <a:endParaRPr lang="zh-CN" altLang="en-US"/>
          </a:p>
        </p:txBody>
      </p:sp>
    </p:spTree>
    <p:extLst>
      <p:ext uri="{BB962C8B-B14F-4D97-AF65-F5344CB8AC3E}">
        <p14:creationId xmlns:p14="http://schemas.microsoft.com/office/powerpoint/2010/main" val="124444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6B0F2D47-1176-4776-9BB8-7A287332D7F9}" type="slidenum">
              <a:rPr lang="zh-CN" altLang="en-US" smtClean="0"/>
              <a:t>8</a:t>
            </a:fld>
            <a:endParaRPr lang="zh-CN" altLang="en-US"/>
          </a:p>
        </p:txBody>
      </p:sp>
    </p:spTree>
    <p:extLst>
      <p:ext uri="{BB962C8B-B14F-4D97-AF65-F5344CB8AC3E}">
        <p14:creationId xmlns:p14="http://schemas.microsoft.com/office/powerpoint/2010/main" val="1952415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6B0F2D47-1176-4776-9BB8-7A287332D7F9}" type="slidenum">
              <a:rPr lang="zh-CN" altLang="en-US" smtClean="0"/>
              <a:t>9</a:t>
            </a:fld>
            <a:endParaRPr lang="zh-CN" altLang="en-US"/>
          </a:p>
        </p:txBody>
      </p:sp>
    </p:spTree>
    <p:extLst>
      <p:ext uri="{BB962C8B-B14F-4D97-AF65-F5344CB8AC3E}">
        <p14:creationId xmlns:p14="http://schemas.microsoft.com/office/powerpoint/2010/main" val="567356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6B0F2D47-1176-4776-9BB8-7A287332D7F9}" type="slidenum">
              <a:rPr lang="zh-CN" altLang="en-US" smtClean="0"/>
              <a:t>10</a:t>
            </a:fld>
            <a:endParaRPr lang="zh-CN" altLang="en-US"/>
          </a:p>
        </p:txBody>
      </p:sp>
    </p:spTree>
    <p:extLst>
      <p:ext uri="{BB962C8B-B14F-4D97-AF65-F5344CB8AC3E}">
        <p14:creationId xmlns:p14="http://schemas.microsoft.com/office/powerpoint/2010/main" val="1258133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6B0F2D47-1176-4776-9BB8-7A287332D7F9}" type="slidenum">
              <a:rPr lang="zh-CN" altLang="en-US" smtClean="0"/>
              <a:t>11</a:t>
            </a:fld>
            <a:endParaRPr lang="zh-CN" altLang="en-US"/>
          </a:p>
        </p:txBody>
      </p:sp>
    </p:spTree>
    <p:extLst>
      <p:ext uri="{BB962C8B-B14F-4D97-AF65-F5344CB8AC3E}">
        <p14:creationId xmlns:p14="http://schemas.microsoft.com/office/powerpoint/2010/main" val="1955082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6B0F2D47-1176-4776-9BB8-7A287332D7F9}" type="slidenum">
              <a:rPr lang="zh-CN" altLang="en-US" smtClean="0"/>
              <a:t>12</a:t>
            </a:fld>
            <a:endParaRPr lang="zh-CN" altLang="en-US"/>
          </a:p>
        </p:txBody>
      </p:sp>
    </p:spTree>
    <p:extLst>
      <p:ext uri="{BB962C8B-B14F-4D97-AF65-F5344CB8AC3E}">
        <p14:creationId xmlns:p14="http://schemas.microsoft.com/office/powerpoint/2010/main" val="288665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85800" y="2130425"/>
            <a:ext cx="7772400" cy="1470025"/>
          </a:xfrm>
        </p:spPr>
        <p:txBody>
          <a:bodyPr/>
          <a:lstStyle/>
          <a:p>
            <a:r>
              <a:rPr lang="zh-CN" altLang="en-US" smtClean="0"/>
              <a:t>此处输入主题名称</a:t>
            </a:r>
            <a:endParaRPr lang="zh-CN" altLang="en-US"/>
          </a:p>
        </p:txBody>
      </p:sp>
      <p:sp>
        <p:nvSpPr>
          <p:cNvPr id="3" name="副标题 2"/>
          <p:cNvSpPr>
            <a:spLocks noGrp="1"/>
          </p:cNvSpPr>
          <p:nvPr>
            <p:ph type="subTitle" idx="1" hasCustomPrompt="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此处输入专题名称</a:t>
            </a:r>
            <a:endParaRPr lang="zh-CN" altLang="en-US"/>
          </a:p>
        </p:txBody>
      </p:sp>
      <p:sp>
        <p:nvSpPr>
          <p:cNvPr id="4" name="日期占位符 3"/>
          <p:cNvSpPr>
            <a:spLocks noGrp="1"/>
          </p:cNvSpPr>
          <p:nvPr>
            <p:ph type="dt" sz="half" idx="10"/>
          </p:nvPr>
        </p:nvSpPr>
        <p:spPr/>
        <p:txBody>
          <a:bodyPr/>
          <a:lstStyle/>
          <a:p>
            <a:fld id="{EABE6C31-EE7A-4411-A45C-DDF7D2352E4A}" type="datetimeFigureOut">
              <a:rPr lang="zh-CN" altLang="en-US" smtClean="0"/>
              <a:t>2018/4/4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678030-9616-401B-859B-C9A7A46604E7}"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此处输入专题名称</a:t>
            </a:r>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ABE6C31-EE7A-4411-A45C-DDF7D2352E4A}" type="datetimeFigureOut">
              <a:rPr lang="zh-CN" altLang="en-US" smtClean="0"/>
              <a:t>2018/4/4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678030-9616-401B-859B-C9A7A46604E7}"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ABE6C31-EE7A-4411-A45C-DDF7D2352E4A}" type="datetimeFigureOut">
              <a:rPr lang="zh-CN" altLang="en-US" smtClean="0"/>
              <a:t>2018/4/4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678030-9616-401B-859B-C9A7A46604E7}"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dirty="0"/>
          </a:p>
        </p:txBody>
      </p:sp>
      <p:sp>
        <p:nvSpPr>
          <p:cNvPr id="3"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4" name="Rectangle 6"/>
          <p:cNvSpPr>
            <a:spLocks noGrp="1" noChangeArrowheads="1"/>
          </p:cNvSpPr>
          <p:nvPr>
            <p:ph type="sldNum" sz="quarter" idx="12"/>
          </p:nvPr>
        </p:nvSpPr>
        <p:spPr/>
        <p:txBody>
          <a:bodyPr/>
          <a:lstStyle>
            <a:lvl1pPr>
              <a:defRPr/>
            </a:lvl1pPr>
          </a:lstStyle>
          <a:p>
            <a:pPr>
              <a:defRPr/>
            </a:pPr>
            <a:fld id="{45D3B611-A48D-4942-AC35-C4B2649012A1}" type="slidenum">
              <a:rPr lang="en-US" altLang="zh-CN"/>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E6C31-EE7A-4411-A45C-DDF7D2352E4A}" type="datetimeFigureOut">
              <a:rPr lang="zh-CN" altLang="en-US" smtClean="0"/>
              <a:t>2018/4/4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678030-9616-401B-859B-C9A7A46604E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mongodb.com/download-center#communit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mongodb.com/download-center#community"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schina.net/qinlinwang/blog/8229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019459" y="2492896"/>
            <a:ext cx="5189241" cy="830997"/>
          </a:xfrm>
          <a:prstGeom prst="rect">
            <a:avLst/>
          </a:prstGeom>
          <a:noFill/>
        </p:spPr>
        <p:txBody>
          <a:bodyPr wrap="none" rtlCol="0" anchor="ctr">
            <a:spAutoFit/>
          </a:bodyPr>
          <a:lstStyle/>
          <a:p>
            <a:pPr algn="ctr"/>
            <a:r>
              <a:rPr lang="en-US" altLang="zh-CN" sz="4800" b="1" dirty="0" smtClean="0">
                <a:solidFill>
                  <a:schemeClr val="bg1"/>
                </a:solidFill>
                <a:latin typeface="微软雅黑" panose="020B0503020204020204" pitchFamily="34" charset="-122"/>
                <a:ea typeface="微软雅黑" panose="020B0503020204020204" pitchFamily="34" charset="-122"/>
              </a:rPr>
              <a:t>MongoDB</a:t>
            </a:r>
            <a:r>
              <a:rPr lang="zh-CN" altLang="en-US" sz="4800" b="1" dirty="0" smtClean="0">
                <a:solidFill>
                  <a:schemeClr val="bg1"/>
                </a:solidFill>
                <a:latin typeface="微软雅黑" panose="020B0503020204020204" pitchFamily="34" charset="-122"/>
                <a:ea typeface="微软雅黑" panose="020B0503020204020204" pitchFamily="34" charset="-122"/>
              </a:rPr>
              <a:t>数据库</a:t>
            </a:r>
            <a:endParaRPr lang="en-US" altLang="zh-CN" sz="48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9832" y="764704"/>
            <a:ext cx="8229600" cy="432048"/>
          </a:xfrm>
        </p:spPr>
        <p:txBody>
          <a:bodyPr>
            <a:noAutofit/>
          </a:bodyPr>
          <a:lstStyle/>
          <a:p>
            <a:pPr algn="l"/>
            <a:r>
              <a:rPr lang="en-US" altLang="zh-CN" sz="3200" dirty="0" smtClean="0"/>
              <a:t>1.</a:t>
            </a:r>
            <a:r>
              <a:rPr lang="zh-CN" altLang="en-US" sz="3200" dirty="0" smtClean="0"/>
              <a:t>认识</a:t>
            </a:r>
            <a:r>
              <a:rPr lang="en-US" altLang="zh-CN" sz="3200" dirty="0" smtClean="0"/>
              <a:t>NoSQL</a:t>
            </a:r>
            <a:r>
              <a:rPr lang="zh-CN" altLang="en-US" sz="3200" dirty="0" smtClean="0"/>
              <a:t>和</a:t>
            </a:r>
            <a:r>
              <a:rPr lang="en-US" altLang="zh-CN" sz="3200" dirty="0" smtClean="0"/>
              <a:t>MongoDB</a:t>
            </a:r>
            <a:endParaRPr lang="zh-CN" altLang="en-US" sz="3200" dirty="0"/>
          </a:p>
        </p:txBody>
      </p:sp>
      <p:sp>
        <p:nvSpPr>
          <p:cNvPr id="3" name="文本框 2"/>
          <p:cNvSpPr txBox="1"/>
          <p:nvPr/>
        </p:nvSpPr>
        <p:spPr>
          <a:xfrm>
            <a:off x="737864" y="1340768"/>
            <a:ext cx="7941568" cy="3139321"/>
          </a:xfrm>
          <a:prstGeom prst="rect">
            <a:avLst/>
          </a:prstGeom>
          <a:noFill/>
        </p:spPr>
        <p:txBody>
          <a:bodyPr wrap="square" rtlCol="0">
            <a:spAutoFit/>
          </a:bodyPr>
          <a:lstStyle/>
          <a:p>
            <a:r>
              <a:rPr kumimoji="1" lang="en-US" altLang="zh-CN" dirty="0" smtClean="0"/>
              <a:t>1.2</a:t>
            </a:r>
            <a:r>
              <a:rPr kumimoji="1" lang="zh-CN" altLang="en-US" dirty="0" smtClean="0"/>
              <a:t> </a:t>
            </a:r>
            <a:r>
              <a:rPr kumimoji="1" lang="en-US" altLang="zh-CN" dirty="0" smtClean="0"/>
              <a:t>MongoDB	</a:t>
            </a:r>
            <a:endParaRPr kumimoji="1" lang="en-US" altLang="zh-CN" dirty="0"/>
          </a:p>
          <a:p>
            <a:pPr lvl="1"/>
            <a:r>
              <a:rPr kumimoji="1" lang="en-US" altLang="zh-CN" dirty="0" smtClean="0"/>
              <a:t>1.2.2</a:t>
            </a:r>
            <a:r>
              <a:rPr kumimoji="1" lang="zh-CN" altLang="en-US" dirty="0" smtClean="0"/>
              <a:t> 为什么要使用</a:t>
            </a:r>
            <a:r>
              <a:rPr kumimoji="1" lang="en-US" altLang="zh-CN" dirty="0" smtClean="0"/>
              <a:t>MongoDB</a:t>
            </a:r>
          </a:p>
          <a:p>
            <a:pPr lvl="1"/>
            <a:endParaRPr kumimoji="1" lang="en-US" altLang="zh-CN" dirty="0" smtClean="0"/>
          </a:p>
          <a:p>
            <a:r>
              <a:rPr kumimoji="1" lang="en-US" altLang="zh-CN" dirty="0"/>
              <a:t>	</a:t>
            </a:r>
            <a:r>
              <a:rPr kumimoji="1" lang="zh-CN" altLang="en-US" dirty="0" smtClean="0"/>
              <a:t>高可扩展性</a:t>
            </a:r>
            <a:endParaRPr kumimoji="1" lang="en-US" altLang="zh-CN" dirty="0" smtClean="0"/>
          </a:p>
          <a:p>
            <a:endParaRPr kumimoji="1" lang="en-US" altLang="zh-CN" dirty="0"/>
          </a:p>
          <a:p>
            <a:r>
              <a:rPr kumimoji="1" lang="en-US" altLang="zh-CN" dirty="0" smtClean="0"/>
              <a:t>	</a:t>
            </a:r>
            <a:r>
              <a:rPr kumimoji="1" lang="zh-CN" altLang="en-US" dirty="0" smtClean="0"/>
              <a:t>高性能存储</a:t>
            </a:r>
            <a:endParaRPr kumimoji="1" lang="en-US" altLang="zh-CN" dirty="0" smtClean="0"/>
          </a:p>
          <a:p>
            <a:endParaRPr kumimoji="1" lang="en-US" altLang="zh-CN" dirty="0" smtClean="0"/>
          </a:p>
          <a:p>
            <a:r>
              <a:rPr kumimoji="1" lang="en-US" altLang="zh-CN" dirty="0" smtClean="0"/>
              <a:t>	</a:t>
            </a:r>
            <a:r>
              <a:rPr kumimoji="1" lang="zh-CN" altLang="en-US" dirty="0" smtClean="0"/>
              <a:t>使用简单</a:t>
            </a:r>
            <a:endParaRPr kumimoji="1" lang="en-US" altLang="zh-CN" dirty="0" smtClean="0"/>
          </a:p>
          <a:p>
            <a:endParaRPr kumimoji="1" lang="en-US" altLang="zh-CN" dirty="0"/>
          </a:p>
          <a:p>
            <a:r>
              <a:rPr kumimoji="1" lang="en-US" altLang="zh-CN" dirty="0" smtClean="0"/>
              <a:t>	</a:t>
            </a:r>
            <a:r>
              <a:rPr kumimoji="1" lang="zh-CN" altLang="en-US" dirty="0" smtClean="0"/>
              <a:t>部署简单</a:t>
            </a:r>
            <a:endParaRPr kumimoji="1" lang="en-US" altLang="zh-CN" dirty="0" smtClean="0"/>
          </a:p>
          <a:p>
            <a:r>
              <a:rPr kumimoji="1" lang="en-US" altLang="zh-CN" dirty="0"/>
              <a:t>	</a:t>
            </a:r>
            <a:endParaRPr kumimoji="1" lang="zh-CN" altLang="en-US" dirty="0"/>
          </a:p>
        </p:txBody>
      </p:sp>
    </p:spTree>
    <p:extLst>
      <p:ext uri="{BB962C8B-B14F-4D97-AF65-F5344CB8AC3E}">
        <p14:creationId xmlns:p14="http://schemas.microsoft.com/office/powerpoint/2010/main" val="7370704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836712"/>
            <a:ext cx="8229600" cy="432048"/>
          </a:xfrm>
        </p:spPr>
        <p:txBody>
          <a:bodyPr>
            <a:noAutofit/>
          </a:bodyPr>
          <a:lstStyle/>
          <a:p>
            <a:pPr algn="l"/>
            <a:r>
              <a:rPr lang="en-US" altLang="zh-CN" sz="3200" dirty="0" smtClean="0"/>
              <a:t>1.</a:t>
            </a:r>
            <a:r>
              <a:rPr lang="zh-CN" altLang="en-US" sz="3200" dirty="0" smtClean="0"/>
              <a:t>认识</a:t>
            </a:r>
            <a:r>
              <a:rPr lang="en-US" altLang="zh-CN" sz="3200" dirty="0" smtClean="0"/>
              <a:t>NoSQL</a:t>
            </a:r>
            <a:r>
              <a:rPr lang="zh-CN" altLang="en-US" sz="3200" dirty="0" smtClean="0"/>
              <a:t>和</a:t>
            </a:r>
            <a:r>
              <a:rPr lang="en-US" altLang="zh-CN" sz="3200" dirty="0" smtClean="0"/>
              <a:t>MongoDB</a:t>
            </a:r>
            <a:endParaRPr lang="zh-CN" altLang="en-US" sz="3200" dirty="0"/>
          </a:p>
        </p:txBody>
      </p:sp>
      <p:sp>
        <p:nvSpPr>
          <p:cNvPr id="3" name="文本框 2"/>
          <p:cNvSpPr txBox="1"/>
          <p:nvPr/>
        </p:nvSpPr>
        <p:spPr>
          <a:xfrm>
            <a:off x="755576" y="1628800"/>
            <a:ext cx="7488832" cy="3416320"/>
          </a:xfrm>
          <a:prstGeom prst="rect">
            <a:avLst/>
          </a:prstGeom>
          <a:noFill/>
        </p:spPr>
        <p:txBody>
          <a:bodyPr wrap="square" rtlCol="0">
            <a:spAutoFit/>
          </a:bodyPr>
          <a:lstStyle/>
          <a:p>
            <a:r>
              <a:rPr kumimoji="1" lang="en-US" altLang="zh-CN" dirty="0" smtClean="0"/>
              <a:t>1.2</a:t>
            </a:r>
            <a:r>
              <a:rPr kumimoji="1" lang="zh-CN" altLang="en-US" dirty="0" smtClean="0"/>
              <a:t> </a:t>
            </a:r>
            <a:r>
              <a:rPr kumimoji="1" lang="en-US" altLang="zh-CN" dirty="0" smtClean="0"/>
              <a:t>MongoDB</a:t>
            </a:r>
          </a:p>
          <a:p>
            <a:pPr lvl="1"/>
            <a:r>
              <a:rPr kumimoji="1" lang="en-US" altLang="zh-CN" dirty="0" smtClean="0"/>
              <a:t>1.2.4</a:t>
            </a:r>
            <a:r>
              <a:rPr kumimoji="1" lang="zh-CN" altLang="en-US" dirty="0"/>
              <a:t> </a:t>
            </a:r>
            <a:r>
              <a:rPr kumimoji="1" lang="en-US" altLang="zh-CN" dirty="0" smtClean="0"/>
              <a:t>MongoDB</a:t>
            </a:r>
            <a:r>
              <a:rPr kumimoji="1" lang="zh-CN" altLang="en-US" dirty="0" smtClean="0"/>
              <a:t>中的重要指示点</a:t>
            </a:r>
            <a:endParaRPr kumimoji="1" lang="en-US" altLang="zh-CN" dirty="0" smtClean="0"/>
          </a:p>
          <a:p>
            <a:pPr lvl="1"/>
            <a:r>
              <a:rPr kumimoji="1" lang="en-US" altLang="zh-CN" dirty="0"/>
              <a:t>	</a:t>
            </a:r>
            <a:r>
              <a:rPr kumimoji="1" lang="zh-CN" altLang="en-US" dirty="0" smtClean="0"/>
              <a:t>①</a:t>
            </a:r>
            <a:r>
              <a:rPr kumimoji="1" lang="en-US" altLang="zh-CN" dirty="0" smtClean="0"/>
              <a:t>MongoDB</a:t>
            </a:r>
            <a:r>
              <a:rPr kumimoji="1" lang="zh-CN" altLang="en-US" dirty="0" smtClean="0"/>
              <a:t>中的三要素</a:t>
            </a:r>
            <a:endParaRPr kumimoji="1" lang="en-US" altLang="zh-CN" dirty="0" smtClean="0"/>
          </a:p>
          <a:p>
            <a:pPr lvl="1"/>
            <a:r>
              <a:rPr kumimoji="1" lang="en-US" altLang="zh-CN" dirty="0"/>
              <a:t>	</a:t>
            </a:r>
            <a:r>
              <a:rPr kumimoji="1" lang="en-US" altLang="zh-CN" dirty="0" smtClean="0"/>
              <a:t>	</a:t>
            </a:r>
            <a:r>
              <a:rPr kumimoji="1" lang="zh-CN" altLang="en-US" dirty="0" smtClean="0"/>
              <a:t>数据库</a:t>
            </a:r>
            <a:endParaRPr kumimoji="1" lang="en-US" altLang="zh-CN" dirty="0" smtClean="0"/>
          </a:p>
          <a:p>
            <a:pPr lvl="1"/>
            <a:r>
              <a:rPr kumimoji="1" lang="en-US" altLang="zh-CN" dirty="0"/>
              <a:t>	</a:t>
            </a:r>
            <a:r>
              <a:rPr kumimoji="1" lang="en-US" altLang="zh-CN" dirty="0" smtClean="0"/>
              <a:t>	</a:t>
            </a:r>
            <a:r>
              <a:rPr kumimoji="1" lang="zh-CN" altLang="en-US" dirty="0" smtClean="0"/>
              <a:t>集合 </a:t>
            </a:r>
            <a:r>
              <a:rPr kumimoji="1" lang="en-US" altLang="zh-CN" dirty="0" smtClean="0"/>
              <a:t>	-------</a:t>
            </a:r>
            <a:r>
              <a:rPr kumimoji="1" lang="zh-CN" altLang="en-US" dirty="0" smtClean="0"/>
              <a:t> </a:t>
            </a:r>
            <a:r>
              <a:rPr kumimoji="1" lang="en-US" altLang="zh-CN" dirty="0" smtClean="0"/>
              <a:t>	</a:t>
            </a:r>
            <a:r>
              <a:rPr kumimoji="1" lang="zh-CN" altLang="en-US" dirty="0" smtClean="0"/>
              <a:t>表</a:t>
            </a:r>
            <a:endParaRPr kumimoji="1" lang="en-US" altLang="zh-CN" dirty="0" smtClean="0"/>
          </a:p>
          <a:p>
            <a:pPr lvl="1"/>
            <a:r>
              <a:rPr kumimoji="1" lang="en-US" altLang="zh-CN" dirty="0"/>
              <a:t>	</a:t>
            </a:r>
            <a:r>
              <a:rPr kumimoji="1" lang="en-US" altLang="zh-CN" dirty="0" smtClean="0"/>
              <a:t>	</a:t>
            </a:r>
            <a:r>
              <a:rPr kumimoji="1" lang="zh-CN" altLang="en-US" dirty="0" smtClean="0"/>
              <a:t>文档</a:t>
            </a:r>
            <a:r>
              <a:rPr kumimoji="1" lang="zh-CN" altLang="en-US" dirty="0"/>
              <a:t> </a:t>
            </a:r>
            <a:r>
              <a:rPr kumimoji="1" lang="zh-CN" altLang="en-US" dirty="0" smtClean="0"/>
              <a:t>       </a:t>
            </a:r>
            <a:r>
              <a:rPr kumimoji="1" lang="zh-CN" altLang="en-US" dirty="0"/>
              <a:t> </a:t>
            </a:r>
            <a:r>
              <a:rPr kumimoji="1" lang="en-US" altLang="zh-CN" dirty="0" smtClean="0"/>
              <a:t>------	</a:t>
            </a:r>
            <a:r>
              <a:rPr kumimoji="1" lang="zh-CN" altLang="en-US" dirty="0" smtClean="0"/>
              <a:t>行</a:t>
            </a:r>
            <a:endParaRPr kumimoji="1" lang="en-US" altLang="zh-CN" dirty="0" smtClean="0"/>
          </a:p>
          <a:p>
            <a:pPr lvl="1"/>
            <a:endParaRPr kumimoji="1" lang="en-US" altLang="zh-CN" dirty="0" smtClean="0"/>
          </a:p>
          <a:p>
            <a:pPr lvl="1"/>
            <a:r>
              <a:rPr kumimoji="1" lang="en-US" altLang="zh-CN" dirty="0"/>
              <a:t>	</a:t>
            </a:r>
            <a:r>
              <a:rPr kumimoji="1" lang="zh-CN" altLang="en-US" dirty="0" smtClean="0"/>
              <a:t>②</a:t>
            </a:r>
            <a:r>
              <a:rPr kumimoji="1" lang="en-US" altLang="zh-CN" dirty="0" smtClean="0"/>
              <a:t>MongoDB</a:t>
            </a:r>
            <a:r>
              <a:rPr kumimoji="1" lang="zh-CN" altLang="en-US" dirty="0" smtClean="0"/>
              <a:t>中的数据存储是一</a:t>
            </a:r>
            <a:r>
              <a:rPr kumimoji="1" lang="en-US" altLang="zh-CN" dirty="0" err="1" smtClean="0"/>
              <a:t>Bson</a:t>
            </a:r>
            <a:r>
              <a:rPr kumimoji="1" lang="zh-CN" altLang="en-US" dirty="0" smtClean="0"/>
              <a:t>的形式存储的，</a:t>
            </a:r>
            <a:r>
              <a:rPr kumimoji="1" lang="en-US" altLang="zh-CN" dirty="0" err="1" smtClean="0"/>
              <a:t>Bson</a:t>
            </a:r>
            <a:r>
              <a:rPr kumimoji="1" lang="zh-CN" altLang="en-US" dirty="0" smtClean="0"/>
              <a:t>是二进制的</a:t>
            </a:r>
            <a:r>
              <a:rPr kumimoji="1" lang="en-US" altLang="zh-CN" dirty="0" err="1" smtClean="0"/>
              <a:t>json</a:t>
            </a:r>
            <a:r>
              <a:rPr kumimoji="1" lang="en-US" altLang="zh-CN" dirty="0" smtClean="0"/>
              <a:t>,</a:t>
            </a:r>
            <a:r>
              <a:rPr kumimoji="1" lang="zh-CN" altLang="en-US" dirty="0" smtClean="0"/>
              <a:t>所以看上去记录的形式类似于</a:t>
            </a:r>
            <a:r>
              <a:rPr kumimoji="1" lang="en-US" altLang="zh-CN" dirty="0" err="1" smtClean="0"/>
              <a:t>json</a:t>
            </a:r>
            <a:r>
              <a:rPr kumimoji="1" lang="zh-CN" altLang="en-US" dirty="0" smtClean="0"/>
              <a:t>数据</a:t>
            </a:r>
            <a:endParaRPr kumimoji="1" lang="en-US" altLang="zh-CN" dirty="0" smtClean="0"/>
          </a:p>
          <a:p>
            <a:pPr lvl="1"/>
            <a:endParaRPr kumimoji="1" lang="en-US" altLang="zh-CN" dirty="0"/>
          </a:p>
          <a:p>
            <a:pPr lvl="1"/>
            <a:r>
              <a:rPr kumimoji="1" lang="en-US" altLang="zh-CN" dirty="0" smtClean="0"/>
              <a:t>	</a:t>
            </a:r>
            <a:r>
              <a:rPr kumimoji="1" lang="zh-CN" altLang="en-US" dirty="0" smtClean="0"/>
              <a:t>③</a:t>
            </a:r>
            <a:r>
              <a:rPr kumimoji="1" lang="en-US" altLang="zh-CN" dirty="0" smtClean="0"/>
              <a:t>MongoDB</a:t>
            </a:r>
            <a:r>
              <a:rPr kumimoji="1" lang="zh-CN" altLang="en-US" dirty="0" smtClean="0"/>
              <a:t>中集合中的数据不同于</a:t>
            </a:r>
            <a:r>
              <a:rPr kumimoji="1" lang="en-US" altLang="zh-CN" dirty="0" smtClean="0"/>
              <a:t>SQL</a:t>
            </a:r>
            <a:r>
              <a:rPr kumimoji="1" lang="zh-CN" altLang="en-US" dirty="0" smtClean="0"/>
              <a:t>型数据库中的数据，</a:t>
            </a:r>
            <a:r>
              <a:rPr kumimoji="1" lang="en-US" altLang="zh-CN" dirty="0" smtClean="0"/>
              <a:t>MongoDB</a:t>
            </a:r>
            <a:r>
              <a:rPr kumimoji="1" lang="zh-CN" altLang="en-US" dirty="0" smtClean="0"/>
              <a:t>中文档结构可以不同，因此扩展性非常好</a:t>
            </a:r>
            <a:endParaRPr kumimoji="1" lang="en-US" altLang="zh-CN" dirty="0" smtClean="0"/>
          </a:p>
        </p:txBody>
      </p:sp>
    </p:spTree>
    <p:extLst>
      <p:ext uri="{BB962C8B-B14F-4D97-AF65-F5344CB8AC3E}">
        <p14:creationId xmlns:p14="http://schemas.microsoft.com/office/powerpoint/2010/main" val="17693913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836712"/>
            <a:ext cx="8229600" cy="432048"/>
          </a:xfrm>
        </p:spPr>
        <p:txBody>
          <a:bodyPr>
            <a:noAutofit/>
          </a:bodyPr>
          <a:lstStyle/>
          <a:p>
            <a:pPr algn="l"/>
            <a:r>
              <a:rPr lang="en-US" altLang="zh-CN" sz="3200" dirty="0" smtClean="0"/>
              <a:t>1.</a:t>
            </a:r>
            <a:r>
              <a:rPr lang="zh-CN" altLang="en-US" sz="3200" dirty="0" smtClean="0"/>
              <a:t>认识</a:t>
            </a:r>
            <a:r>
              <a:rPr lang="en-US" altLang="zh-CN" sz="3200" dirty="0" smtClean="0"/>
              <a:t>NoSQL</a:t>
            </a:r>
            <a:r>
              <a:rPr lang="zh-CN" altLang="en-US" sz="3200" dirty="0" smtClean="0"/>
              <a:t>和</a:t>
            </a:r>
            <a:r>
              <a:rPr lang="en-US" altLang="zh-CN" sz="3200" dirty="0" smtClean="0"/>
              <a:t>MongoDB</a:t>
            </a:r>
            <a:endParaRPr lang="zh-CN" altLang="en-US" sz="3200" dirty="0"/>
          </a:p>
        </p:txBody>
      </p:sp>
      <p:sp>
        <p:nvSpPr>
          <p:cNvPr id="3" name="文本框 2"/>
          <p:cNvSpPr txBox="1"/>
          <p:nvPr/>
        </p:nvSpPr>
        <p:spPr>
          <a:xfrm>
            <a:off x="585900" y="1556792"/>
            <a:ext cx="8111244" cy="4801314"/>
          </a:xfrm>
          <a:prstGeom prst="rect">
            <a:avLst/>
          </a:prstGeom>
          <a:noFill/>
        </p:spPr>
        <p:txBody>
          <a:bodyPr wrap="square" rtlCol="0">
            <a:spAutoFit/>
          </a:bodyPr>
          <a:lstStyle/>
          <a:p>
            <a:r>
              <a:rPr kumimoji="1" lang="en-US" altLang="zh-CN" dirty="0" smtClean="0"/>
              <a:t>1.2</a:t>
            </a:r>
            <a:r>
              <a:rPr kumimoji="1" lang="zh-CN" altLang="en-US" dirty="0" smtClean="0"/>
              <a:t> </a:t>
            </a:r>
            <a:r>
              <a:rPr kumimoji="1" lang="en-US" altLang="zh-CN" dirty="0" smtClean="0"/>
              <a:t>MongoDB</a:t>
            </a:r>
          </a:p>
          <a:p>
            <a:pPr lvl="1"/>
            <a:r>
              <a:rPr kumimoji="1" lang="en-US" altLang="zh-CN" dirty="0" smtClean="0"/>
              <a:t>1.2.3</a:t>
            </a:r>
            <a:r>
              <a:rPr kumimoji="1" lang="zh-CN" altLang="en-US" dirty="0" smtClean="0"/>
              <a:t> </a:t>
            </a:r>
            <a:r>
              <a:rPr kumimoji="1" lang="en-US" altLang="zh-CN" dirty="0" smtClean="0"/>
              <a:t>MongoDB</a:t>
            </a:r>
            <a:r>
              <a:rPr kumimoji="1" lang="zh-CN" altLang="en-US" dirty="0" smtClean="0"/>
              <a:t>的主要应用场景</a:t>
            </a:r>
            <a:endParaRPr kumimoji="1" lang="en-US" altLang="zh-CN" dirty="0" smtClean="0"/>
          </a:p>
          <a:p>
            <a:pPr lvl="1"/>
            <a:endParaRPr kumimoji="1" lang="en-US" altLang="zh-CN" dirty="0" smtClean="0"/>
          </a:p>
          <a:p>
            <a:r>
              <a:rPr kumimoji="1" lang="en-US" altLang="zh-CN" dirty="0"/>
              <a:t>	</a:t>
            </a:r>
            <a:r>
              <a:rPr kumimoji="1" lang="en-US" altLang="zh-CN" dirty="0" smtClean="0"/>
              <a:t>1.</a:t>
            </a:r>
            <a:r>
              <a:rPr kumimoji="1" lang="zh-CN" altLang="en-US" dirty="0" smtClean="0"/>
              <a:t>网站数据</a:t>
            </a:r>
            <a:endParaRPr kumimoji="1" lang="en-US" altLang="zh-CN" dirty="0" smtClean="0"/>
          </a:p>
          <a:p>
            <a:r>
              <a:rPr kumimoji="1" lang="en-US" altLang="zh-CN" dirty="0"/>
              <a:t>	</a:t>
            </a:r>
            <a:r>
              <a:rPr kumimoji="1" lang="en-US" altLang="zh-CN" dirty="0" smtClean="0"/>
              <a:t>	</a:t>
            </a:r>
            <a:r>
              <a:rPr kumimoji="1" lang="zh-CN" altLang="en-US" dirty="0" smtClean="0"/>
              <a:t>网站实时操作比如插入，更新和查询</a:t>
            </a:r>
            <a:endParaRPr kumimoji="1" lang="en-US" altLang="zh-CN" dirty="0" smtClean="0"/>
          </a:p>
          <a:p>
            <a:endParaRPr kumimoji="1" lang="en-US" altLang="zh-CN" dirty="0"/>
          </a:p>
          <a:p>
            <a:r>
              <a:rPr kumimoji="1" lang="en-US" altLang="zh-CN" dirty="0"/>
              <a:t>	</a:t>
            </a:r>
            <a:r>
              <a:rPr kumimoji="1" lang="en-US" altLang="zh-CN" dirty="0" smtClean="0"/>
              <a:t>2.</a:t>
            </a:r>
            <a:r>
              <a:rPr kumimoji="1" lang="zh-CN" altLang="en-US" dirty="0" smtClean="0"/>
              <a:t>缓存</a:t>
            </a:r>
            <a:endParaRPr kumimoji="1" lang="en-US" altLang="zh-CN" dirty="0" smtClean="0"/>
          </a:p>
          <a:p>
            <a:r>
              <a:rPr kumimoji="1" lang="en-US" altLang="zh-CN" dirty="0" smtClean="0"/>
              <a:t>		</a:t>
            </a:r>
            <a:r>
              <a:rPr kumimoji="1" lang="zh-CN" altLang="en-US" dirty="0" smtClean="0"/>
              <a:t>性能高</a:t>
            </a:r>
            <a:endParaRPr kumimoji="1" lang="en-US" altLang="zh-CN" dirty="0" smtClean="0"/>
          </a:p>
          <a:p>
            <a:endParaRPr kumimoji="1" lang="en-US" altLang="zh-CN" dirty="0" smtClean="0"/>
          </a:p>
          <a:p>
            <a:r>
              <a:rPr kumimoji="1" lang="en-US" altLang="zh-CN" dirty="0" smtClean="0"/>
              <a:t>	3.</a:t>
            </a:r>
            <a:r>
              <a:rPr kumimoji="1" lang="zh-CN" altLang="en-US" dirty="0" smtClean="0"/>
              <a:t>大量，低价值数据的存储</a:t>
            </a:r>
            <a:endParaRPr kumimoji="1" lang="en-US" altLang="zh-CN" dirty="0" smtClean="0"/>
          </a:p>
          <a:p>
            <a:r>
              <a:rPr kumimoji="1" lang="en-US" altLang="zh-CN" dirty="0"/>
              <a:t>	</a:t>
            </a:r>
            <a:r>
              <a:rPr kumimoji="1" lang="en-US" altLang="zh-CN" dirty="0" smtClean="0"/>
              <a:t>	</a:t>
            </a:r>
            <a:r>
              <a:rPr kumimoji="1" lang="zh-CN" altLang="en-US" dirty="0" smtClean="0"/>
              <a:t>日志监控数据、爬虫数据</a:t>
            </a:r>
            <a:endParaRPr kumimoji="1" lang="en-US" altLang="zh-CN" dirty="0" smtClean="0"/>
          </a:p>
          <a:p>
            <a:endParaRPr kumimoji="1" lang="en-US" altLang="zh-CN" dirty="0" smtClean="0"/>
          </a:p>
          <a:p>
            <a:r>
              <a:rPr kumimoji="1" lang="en-US" altLang="zh-CN" dirty="0"/>
              <a:t>	</a:t>
            </a:r>
            <a:r>
              <a:rPr kumimoji="1" lang="en-US" altLang="zh-CN" dirty="0" smtClean="0"/>
              <a:t>4.</a:t>
            </a:r>
            <a:r>
              <a:rPr kumimoji="1" lang="zh-CN" altLang="en-US" dirty="0" smtClean="0"/>
              <a:t>集群</a:t>
            </a:r>
            <a:endParaRPr kumimoji="1" lang="en-US" altLang="zh-CN" dirty="0" smtClean="0"/>
          </a:p>
          <a:p>
            <a:r>
              <a:rPr kumimoji="1" lang="en-US" altLang="zh-CN" dirty="0" smtClean="0"/>
              <a:t>		</a:t>
            </a:r>
            <a:endParaRPr kumimoji="1" lang="en-US" altLang="zh-CN" dirty="0"/>
          </a:p>
          <a:p>
            <a:r>
              <a:rPr kumimoji="1" lang="en-US" altLang="zh-CN" dirty="0" smtClean="0"/>
              <a:t>	5. </a:t>
            </a:r>
            <a:r>
              <a:rPr kumimoji="1" lang="en-US" altLang="zh-CN" dirty="0" err="1" smtClean="0"/>
              <a:t>json</a:t>
            </a:r>
            <a:r>
              <a:rPr kumimoji="1" lang="zh-CN" altLang="en-US" dirty="0" smtClean="0"/>
              <a:t>格式的数据</a:t>
            </a:r>
            <a:r>
              <a:rPr kumimoji="1" lang="en-US" altLang="zh-CN" dirty="0"/>
              <a:t>		</a:t>
            </a:r>
            <a:endParaRPr kumimoji="1" lang="en-US" altLang="zh-CN" dirty="0" smtClean="0"/>
          </a:p>
          <a:p>
            <a:r>
              <a:rPr kumimoji="1" lang="en-US" altLang="zh-CN" dirty="0"/>
              <a:t>	</a:t>
            </a:r>
            <a:r>
              <a:rPr kumimoji="1" lang="en-US" altLang="zh-CN" dirty="0" smtClean="0"/>
              <a:t>	</a:t>
            </a:r>
            <a:r>
              <a:rPr kumimoji="1" lang="en-US" altLang="zh-CN" dirty="0" err="1" smtClean="0"/>
              <a:t>mongodb</a:t>
            </a:r>
            <a:r>
              <a:rPr kumimoji="1" lang="zh-CN" altLang="en-US" dirty="0" smtClean="0"/>
              <a:t>采用</a:t>
            </a:r>
            <a:r>
              <a:rPr kumimoji="1" lang="en-US" altLang="zh-CN" dirty="0" smtClean="0"/>
              <a:t>BSON(binary</a:t>
            </a:r>
            <a:r>
              <a:rPr kumimoji="1" lang="zh-CN" altLang="en-US" dirty="0" smtClean="0"/>
              <a:t> </a:t>
            </a:r>
            <a:r>
              <a:rPr kumimoji="1" lang="en-US" altLang="zh-CN" dirty="0" smtClean="0"/>
              <a:t>JSON)</a:t>
            </a:r>
            <a:r>
              <a:rPr kumimoji="1" lang="zh-CN" altLang="en-US" dirty="0" smtClean="0"/>
              <a:t>数据格式</a:t>
            </a:r>
            <a:endParaRPr kumimoji="1" lang="en-US" altLang="zh-CN" dirty="0" smtClean="0"/>
          </a:p>
          <a:p>
            <a:endParaRPr kumimoji="1" lang="zh-CN" altLang="en-US" dirty="0"/>
          </a:p>
        </p:txBody>
      </p:sp>
    </p:spTree>
    <p:extLst>
      <p:ext uri="{BB962C8B-B14F-4D97-AF65-F5344CB8AC3E}">
        <p14:creationId xmlns:p14="http://schemas.microsoft.com/office/powerpoint/2010/main" val="9871926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836712"/>
            <a:ext cx="8229600" cy="432048"/>
          </a:xfrm>
        </p:spPr>
        <p:txBody>
          <a:bodyPr>
            <a:noAutofit/>
          </a:bodyPr>
          <a:lstStyle/>
          <a:p>
            <a:pPr algn="l"/>
            <a:r>
              <a:rPr lang="en-US" altLang="zh-CN" sz="3200" dirty="0" smtClean="0"/>
              <a:t>1.</a:t>
            </a:r>
            <a:r>
              <a:rPr lang="zh-CN" altLang="en-US" sz="3200" dirty="0" smtClean="0"/>
              <a:t>认识</a:t>
            </a:r>
            <a:r>
              <a:rPr lang="en-US" altLang="zh-CN" sz="3200" dirty="0" smtClean="0"/>
              <a:t>NoSQL</a:t>
            </a:r>
            <a:r>
              <a:rPr lang="zh-CN" altLang="en-US" sz="3200" dirty="0" smtClean="0"/>
              <a:t>和</a:t>
            </a:r>
            <a:r>
              <a:rPr lang="en-US" altLang="zh-CN" sz="3200" dirty="0" smtClean="0"/>
              <a:t>MongoDB</a:t>
            </a:r>
            <a:endParaRPr lang="zh-CN" altLang="en-US" sz="3200" dirty="0"/>
          </a:p>
        </p:txBody>
      </p:sp>
      <p:sp>
        <p:nvSpPr>
          <p:cNvPr id="3" name="文本框 2"/>
          <p:cNvSpPr txBox="1"/>
          <p:nvPr/>
        </p:nvSpPr>
        <p:spPr>
          <a:xfrm>
            <a:off x="755576" y="1285930"/>
            <a:ext cx="7488832" cy="369332"/>
          </a:xfrm>
          <a:prstGeom prst="rect">
            <a:avLst/>
          </a:prstGeom>
          <a:noFill/>
        </p:spPr>
        <p:txBody>
          <a:bodyPr wrap="square" rtlCol="0">
            <a:spAutoFit/>
          </a:bodyPr>
          <a:lstStyle/>
          <a:p>
            <a:r>
              <a:rPr kumimoji="1" lang="en-US" altLang="zh-CN" dirty="0" smtClean="0"/>
              <a:t>1.2</a:t>
            </a:r>
            <a:r>
              <a:rPr kumimoji="1" lang="zh-CN" altLang="en-US" dirty="0" smtClean="0"/>
              <a:t> </a:t>
            </a:r>
            <a:r>
              <a:rPr kumimoji="1" lang="en-US" altLang="zh-CN" dirty="0" smtClean="0"/>
              <a:t>MongoDB</a:t>
            </a:r>
            <a:r>
              <a:rPr kumimoji="1" lang="en-US" altLang="zh-CN" dirty="0"/>
              <a:t>	</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1672432"/>
            <a:ext cx="6696744" cy="4844092"/>
          </a:xfrm>
          <a:prstGeom prst="rect">
            <a:avLst/>
          </a:prstGeom>
        </p:spPr>
      </p:pic>
    </p:spTree>
    <p:extLst>
      <p:ext uri="{BB962C8B-B14F-4D97-AF65-F5344CB8AC3E}">
        <p14:creationId xmlns:p14="http://schemas.microsoft.com/office/powerpoint/2010/main" val="8336374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764704"/>
            <a:ext cx="8229600" cy="461665"/>
          </a:xfrm>
          <a:prstGeom prst="rect">
            <a:avLst/>
          </a:prstGeom>
        </p:spPr>
        <p:txBody>
          <a:bodyPr wrap="square">
            <a:spAutoFit/>
          </a:bodyPr>
          <a:lstStyle/>
          <a:p>
            <a:r>
              <a:rPr lang="en-US" altLang="zh-CN" sz="2400" dirty="0" smtClean="0"/>
              <a:t>2.MongoDB</a:t>
            </a:r>
            <a:r>
              <a:rPr lang="zh-CN" altLang="en-US" sz="2400" dirty="0" smtClean="0"/>
              <a:t>的安装配置</a:t>
            </a:r>
            <a:endParaRPr lang="en-US" altLang="zh-CN" sz="2400" dirty="0" smtClean="0"/>
          </a:p>
        </p:txBody>
      </p:sp>
      <p:sp>
        <p:nvSpPr>
          <p:cNvPr id="4" name="文本框 3"/>
          <p:cNvSpPr txBox="1"/>
          <p:nvPr/>
        </p:nvSpPr>
        <p:spPr>
          <a:xfrm>
            <a:off x="644344" y="1412776"/>
            <a:ext cx="7560840" cy="3970318"/>
          </a:xfrm>
          <a:prstGeom prst="rect">
            <a:avLst/>
          </a:prstGeom>
          <a:noFill/>
        </p:spPr>
        <p:txBody>
          <a:bodyPr wrap="square" rtlCol="0">
            <a:spAutoFit/>
          </a:bodyPr>
          <a:lstStyle/>
          <a:p>
            <a:r>
              <a:rPr lang="en-US" altLang="zh-CN" dirty="0" smtClean="0"/>
              <a:t>2.1</a:t>
            </a:r>
            <a:r>
              <a:rPr lang="zh-CN" altLang="en-US" dirty="0" smtClean="0"/>
              <a:t> 版本的选择</a:t>
            </a:r>
            <a:endParaRPr lang="en-US" altLang="zh-CN" dirty="0" smtClean="0"/>
          </a:p>
          <a:p>
            <a:endParaRPr lang="en-US" altLang="zh-CN" dirty="0" smtClean="0"/>
          </a:p>
          <a:p>
            <a:pPr lvl="1"/>
            <a:r>
              <a:rPr lang="zh-CN" altLang="en-US" dirty="0" smtClean="0"/>
              <a:t>奇偶版本</a:t>
            </a:r>
            <a:endParaRPr lang="en-US" altLang="zh-CN" dirty="0" smtClean="0"/>
          </a:p>
          <a:p>
            <a:pPr lvl="1"/>
            <a:r>
              <a:rPr lang="en-US" altLang="zh-CN" dirty="0"/>
              <a:t>	</a:t>
            </a:r>
          </a:p>
          <a:p>
            <a:r>
              <a:rPr lang="en-US" altLang="zh-CN" dirty="0" smtClean="0"/>
              <a:t>	</a:t>
            </a:r>
            <a:r>
              <a:rPr lang="zh-CN" altLang="en-US" dirty="0" smtClean="0"/>
              <a:t>奇数为开发版</a:t>
            </a:r>
            <a:r>
              <a:rPr lang="en-US" altLang="zh-CN" dirty="0" smtClean="0"/>
              <a:t>		</a:t>
            </a:r>
            <a:r>
              <a:rPr lang="zh-CN" altLang="en-US" dirty="0" smtClean="0"/>
              <a:t>可能</a:t>
            </a:r>
            <a:r>
              <a:rPr lang="zh-CN" altLang="en-US" dirty="0"/>
              <a:t>存在各种影响运行的</a:t>
            </a:r>
            <a:r>
              <a:rPr lang="en-US" altLang="zh-CN" dirty="0"/>
              <a:t>bug</a:t>
            </a:r>
          </a:p>
          <a:p>
            <a:endParaRPr lang="en-US" altLang="zh-CN" dirty="0" smtClean="0"/>
          </a:p>
          <a:p>
            <a:r>
              <a:rPr lang="en-US" altLang="zh-CN" dirty="0"/>
              <a:t>	</a:t>
            </a:r>
            <a:r>
              <a:rPr lang="zh-CN" altLang="en-US" dirty="0" smtClean="0"/>
              <a:t>偶数为稳定版</a:t>
            </a:r>
            <a:r>
              <a:rPr lang="en-US" altLang="zh-CN" dirty="0" smtClean="0"/>
              <a:t>(release)	</a:t>
            </a:r>
            <a:r>
              <a:rPr lang="zh-CN" altLang="en-US" dirty="0" smtClean="0"/>
              <a:t>基本</a:t>
            </a:r>
            <a:r>
              <a:rPr lang="zh-CN" altLang="en-US" dirty="0"/>
              <a:t>没有运行</a:t>
            </a:r>
            <a:r>
              <a:rPr lang="en-US" altLang="zh-CN" dirty="0" smtClean="0"/>
              <a:t>bug</a:t>
            </a:r>
          </a:p>
          <a:p>
            <a:endParaRPr lang="en-US" altLang="zh-CN" dirty="0" smtClean="0"/>
          </a:p>
          <a:p>
            <a:pPr lvl="1"/>
            <a:r>
              <a:rPr lang="zh-CN" altLang="en-US" dirty="0" smtClean="0"/>
              <a:t>位数选择</a:t>
            </a:r>
            <a:endParaRPr lang="en-US" altLang="zh-CN" dirty="0" smtClean="0"/>
          </a:p>
          <a:p>
            <a:pPr lvl="1"/>
            <a:endParaRPr lang="en-US" altLang="zh-CN" dirty="0" smtClean="0"/>
          </a:p>
          <a:p>
            <a:r>
              <a:rPr lang="en-US" altLang="zh-CN" dirty="0"/>
              <a:t>	</a:t>
            </a:r>
            <a:r>
              <a:rPr lang="en-US" altLang="zh-CN" dirty="0" smtClean="0"/>
              <a:t>32</a:t>
            </a:r>
            <a:r>
              <a:rPr lang="zh-CN" altLang="en-US" dirty="0" smtClean="0"/>
              <a:t>位</a:t>
            </a:r>
            <a:r>
              <a:rPr lang="en-US" altLang="zh-CN" dirty="0" smtClean="0"/>
              <a:t>		</a:t>
            </a:r>
            <a:r>
              <a:rPr lang="zh-CN" altLang="en-US" dirty="0" smtClean="0"/>
              <a:t>存在存储上限</a:t>
            </a:r>
            <a:endParaRPr lang="en-US" altLang="zh-CN" dirty="0" smtClean="0"/>
          </a:p>
          <a:p>
            <a:r>
              <a:rPr lang="en-US" altLang="zh-CN" dirty="0"/>
              <a:t>	</a:t>
            </a:r>
            <a:endParaRPr lang="en-US" altLang="zh-CN" dirty="0" smtClean="0"/>
          </a:p>
          <a:p>
            <a:r>
              <a:rPr lang="en-US" altLang="zh-CN" dirty="0"/>
              <a:t>	</a:t>
            </a:r>
            <a:r>
              <a:rPr lang="en-US" altLang="zh-CN" dirty="0" smtClean="0"/>
              <a:t>64</a:t>
            </a:r>
            <a:r>
              <a:rPr lang="zh-CN" altLang="en-US" dirty="0" smtClean="0"/>
              <a:t>位</a:t>
            </a:r>
            <a:r>
              <a:rPr lang="en-US" altLang="zh-CN" dirty="0" smtClean="0"/>
              <a:t>		</a:t>
            </a:r>
            <a:r>
              <a:rPr lang="zh-CN" altLang="en-US" dirty="0" smtClean="0"/>
              <a:t>基本无限制</a:t>
            </a:r>
            <a:endParaRPr lang="en-US" altLang="zh-CN" dirty="0" smtClean="0"/>
          </a:p>
          <a:p>
            <a:endParaRPr lang="en-US" altLang="zh-CN" dirty="0" smtClean="0"/>
          </a:p>
        </p:txBody>
      </p:sp>
    </p:spTree>
    <p:extLst>
      <p:ext uri="{BB962C8B-B14F-4D97-AF65-F5344CB8AC3E}">
        <p14:creationId xmlns:p14="http://schemas.microsoft.com/office/powerpoint/2010/main" val="2282521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764704"/>
            <a:ext cx="8229600" cy="461665"/>
          </a:xfrm>
          <a:prstGeom prst="rect">
            <a:avLst/>
          </a:prstGeom>
        </p:spPr>
        <p:txBody>
          <a:bodyPr wrap="square">
            <a:spAutoFit/>
          </a:bodyPr>
          <a:lstStyle/>
          <a:p>
            <a:r>
              <a:rPr lang="en-US" altLang="zh-CN" sz="2400" dirty="0" smtClean="0"/>
              <a:t>2.MongoDB</a:t>
            </a:r>
            <a:r>
              <a:rPr lang="zh-CN" altLang="en-US" sz="2400" dirty="0" smtClean="0"/>
              <a:t>的安装配置</a:t>
            </a:r>
            <a:endParaRPr lang="en-US" altLang="zh-CN" sz="2400" dirty="0" smtClean="0"/>
          </a:p>
        </p:txBody>
      </p:sp>
      <p:sp>
        <p:nvSpPr>
          <p:cNvPr id="4" name="文本框 3"/>
          <p:cNvSpPr txBox="1"/>
          <p:nvPr/>
        </p:nvSpPr>
        <p:spPr>
          <a:xfrm>
            <a:off x="644344" y="1412776"/>
            <a:ext cx="7560840" cy="5078313"/>
          </a:xfrm>
          <a:prstGeom prst="rect">
            <a:avLst/>
          </a:prstGeom>
          <a:noFill/>
        </p:spPr>
        <p:txBody>
          <a:bodyPr wrap="square" rtlCol="0">
            <a:spAutoFit/>
          </a:bodyPr>
          <a:lstStyle/>
          <a:p>
            <a:r>
              <a:rPr lang="en-US" altLang="zh-CN" dirty="0" smtClean="0"/>
              <a:t>2.2</a:t>
            </a:r>
            <a:r>
              <a:rPr lang="zh-CN" altLang="en-US" dirty="0" smtClean="0"/>
              <a:t> 安装配置</a:t>
            </a:r>
            <a:endParaRPr lang="en-US" altLang="zh-CN" dirty="0" smtClean="0"/>
          </a:p>
          <a:p>
            <a:endParaRPr lang="en-US" altLang="zh-CN" dirty="0" smtClean="0"/>
          </a:p>
          <a:p>
            <a:pPr lvl="1"/>
            <a:r>
              <a:rPr lang="en-US" altLang="zh-CN" dirty="0" smtClean="0"/>
              <a:t>2.2.1Windows</a:t>
            </a:r>
            <a:r>
              <a:rPr lang="zh-CN" altLang="en-US" dirty="0" smtClean="0"/>
              <a:t>平台</a:t>
            </a:r>
            <a:endParaRPr lang="en-US" altLang="zh-CN" dirty="0" smtClean="0"/>
          </a:p>
          <a:p>
            <a:pPr lvl="1"/>
            <a:r>
              <a:rPr lang="en-US" altLang="zh-CN" dirty="0"/>
              <a:t>	</a:t>
            </a:r>
            <a:r>
              <a:rPr lang="en-US" altLang="zh-CN" dirty="0" smtClean="0"/>
              <a:t>1.</a:t>
            </a:r>
            <a:r>
              <a:rPr lang="zh-CN" altLang="en-US" dirty="0" smtClean="0"/>
              <a:t>去 </a:t>
            </a:r>
            <a:r>
              <a:rPr lang="en-US" altLang="zh-CN" dirty="0">
                <a:hlinkClick r:id="rId2"/>
              </a:rPr>
              <a:t>https://</a:t>
            </a:r>
            <a:r>
              <a:rPr lang="en-US" altLang="zh-CN" dirty="0" smtClean="0">
                <a:hlinkClick r:id="rId2"/>
              </a:rPr>
              <a:t>www.mongodb.com/download-center#community</a:t>
            </a:r>
            <a:r>
              <a:rPr lang="zh-CN" altLang="en-US" dirty="0"/>
              <a:t> </a:t>
            </a:r>
            <a:r>
              <a:rPr lang="zh-CN" altLang="en-US" dirty="0" smtClean="0"/>
              <a:t>下载</a:t>
            </a:r>
            <a:endParaRPr lang="en-US" altLang="zh-CN" dirty="0" smtClean="0"/>
          </a:p>
          <a:p>
            <a:r>
              <a:rPr lang="en-US" altLang="zh-CN" dirty="0" smtClean="0"/>
              <a:t>	</a:t>
            </a:r>
          </a:p>
          <a:p>
            <a:r>
              <a:rPr lang="en-US" altLang="zh-CN" dirty="0"/>
              <a:t>	</a:t>
            </a:r>
            <a:r>
              <a:rPr lang="en-US" altLang="zh-CN" dirty="0" smtClean="0"/>
              <a:t>2.</a:t>
            </a:r>
            <a:r>
              <a:rPr lang="zh-CN" altLang="en-US" dirty="0" smtClean="0"/>
              <a:t>双击运行下载后的数据库安装包</a:t>
            </a:r>
            <a:endParaRPr lang="en-US" altLang="zh-CN" dirty="0" smtClean="0"/>
          </a:p>
          <a:p>
            <a:r>
              <a:rPr lang="en-US" altLang="zh-CN" dirty="0"/>
              <a:t>	</a:t>
            </a:r>
            <a:endParaRPr lang="en-US" altLang="zh-CN" dirty="0" smtClean="0"/>
          </a:p>
          <a:p>
            <a:r>
              <a:rPr lang="en-US" altLang="zh-CN" dirty="0"/>
              <a:t>	</a:t>
            </a:r>
            <a:r>
              <a:rPr lang="en-US" altLang="zh-CN" dirty="0" smtClean="0"/>
              <a:t>3.</a:t>
            </a:r>
            <a:r>
              <a:rPr lang="zh-CN" altLang="en-US" dirty="0" smtClean="0"/>
              <a:t>将安装路径添加环境</a:t>
            </a:r>
            <a:r>
              <a:rPr lang="zh-CN" altLang="en-US" dirty="0" smtClean="0"/>
              <a:t>变量，我的电脑</a:t>
            </a:r>
            <a:r>
              <a:rPr lang="en-US" altLang="zh-CN" dirty="0"/>
              <a:t>/</a:t>
            </a:r>
            <a:r>
              <a:rPr lang="zh-CN" altLang="en-US" dirty="0" smtClean="0"/>
              <a:t>属性</a:t>
            </a:r>
            <a:r>
              <a:rPr lang="en-US" altLang="zh-CN" dirty="0"/>
              <a:t>/</a:t>
            </a:r>
            <a:r>
              <a:rPr lang="zh-CN" altLang="en-US" dirty="0" smtClean="0"/>
              <a:t>高级</a:t>
            </a:r>
            <a:r>
              <a:rPr lang="en-US" altLang="zh-CN" dirty="0" smtClean="0"/>
              <a:t>/</a:t>
            </a:r>
            <a:r>
              <a:rPr lang="zh-CN" altLang="en-US" dirty="0" smtClean="0"/>
              <a:t>环境变量</a:t>
            </a:r>
            <a:r>
              <a:rPr lang="en-US" altLang="zh-CN" dirty="0" smtClean="0"/>
              <a:t>/</a:t>
            </a:r>
            <a:r>
              <a:rPr lang="zh-CN" altLang="en-US" dirty="0" smtClean="0"/>
              <a:t>系统配置</a:t>
            </a:r>
            <a:r>
              <a:rPr lang="en-US" altLang="zh-CN" dirty="0" smtClean="0"/>
              <a:t>/path/</a:t>
            </a:r>
            <a:r>
              <a:rPr lang="zh-CN" altLang="en-US" dirty="0" smtClean="0"/>
              <a:t>添加安装的路径；</a:t>
            </a:r>
            <a:endParaRPr lang="en-US" altLang="zh-CN" dirty="0" smtClean="0"/>
          </a:p>
          <a:p>
            <a:endParaRPr lang="en-US" altLang="zh-CN" dirty="0"/>
          </a:p>
          <a:p>
            <a:r>
              <a:rPr lang="en-US" altLang="zh-CN" dirty="0" smtClean="0"/>
              <a:t>	4.</a:t>
            </a:r>
            <a:r>
              <a:rPr lang="zh-CN" altLang="en-US" dirty="0" smtClean="0"/>
              <a:t>创建数据存储文件的路径</a:t>
            </a:r>
            <a:endParaRPr lang="en-US" altLang="zh-CN" dirty="0" smtClean="0"/>
          </a:p>
          <a:p>
            <a:r>
              <a:rPr lang="en-US" altLang="zh-CN" dirty="0"/>
              <a:t>	</a:t>
            </a:r>
            <a:endParaRPr lang="en-US" altLang="zh-CN" dirty="0" smtClean="0"/>
          </a:p>
          <a:p>
            <a:r>
              <a:rPr lang="en-US" altLang="zh-CN" dirty="0" smtClean="0"/>
              <a:t>	5.</a:t>
            </a:r>
            <a:r>
              <a:rPr lang="zh-CN" altLang="en-US" dirty="0" smtClean="0"/>
              <a:t>管理员权限运行</a:t>
            </a:r>
            <a:r>
              <a:rPr lang="en-US" altLang="zh-CN" dirty="0" err="1" smtClean="0"/>
              <a:t>cmd</a:t>
            </a:r>
            <a:r>
              <a:rPr lang="zh-CN" altLang="en-US" dirty="0" smtClean="0"/>
              <a:t>，在其中运行</a:t>
            </a:r>
            <a:r>
              <a:rPr lang="en-US" altLang="zh-CN" dirty="0" err="1" smtClean="0"/>
              <a:t>mongod</a:t>
            </a:r>
            <a:r>
              <a:rPr lang="zh-CN" altLang="en-US" dirty="0" smtClean="0"/>
              <a:t>，</a:t>
            </a:r>
            <a:r>
              <a:rPr lang="zh-CN" altLang="en-US" dirty="0" smtClean="0"/>
              <a:t>开启数据库服务端</a:t>
            </a:r>
            <a:endParaRPr lang="en-US" altLang="zh-CN" dirty="0" smtClean="0"/>
          </a:p>
          <a:p>
            <a:r>
              <a:rPr lang="en-US" altLang="zh-CN" dirty="0"/>
              <a:t>	</a:t>
            </a:r>
            <a:endParaRPr lang="en-US" altLang="zh-CN" dirty="0" smtClean="0"/>
          </a:p>
          <a:p>
            <a:r>
              <a:rPr lang="en-US" altLang="zh-CN" dirty="0"/>
              <a:t>	6</a:t>
            </a:r>
            <a:r>
              <a:rPr lang="en-US" altLang="zh-CN" dirty="0" smtClean="0"/>
              <a:t>.</a:t>
            </a:r>
            <a:r>
              <a:rPr lang="zh-CN" altLang="en-US" dirty="0" smtClean="0"/>
              <a:t>在另一个</a:t>
            </a:r>
            <a:r>
              <a:rPr lang="en-US" altLang="zh-CN" dirty="0" err="1" smtClean="0"/>
              <a:t>cmd</a:t>
            </a:r>
            <a:r>
              <a:rPr lang="zh-CN" altLang="en-US" dirty="0" smtClean="0"/>
              <a:t>中运行</a:t>
            </a:r>
            <a:r>
              <a:rPr lang="en-US" altLang="zh-CN" dirty="0" smtClean="0"/>
              <a:t>mongo</a:t>
            </a:r>
            <a:r>
              <a:rPr lang="zh-CN" altLang="en-US" dirty="0" smtClean="0"/>
              <a:t>查看是否连接成功</a:t>
            </a:r>
            <a:endParaRPr lang="en-US" altLang="zh-CN" dirty="0" smtClean="0"/>
          </a:p>
          <a:p>
            <a:endParaRPr lang="en-US" altLang="zh-CN" dirty="0"/>
          </a:p>
          <a:p>
            <a:r>
              <a:rPr lang="en-US" altLang="zh-CN" dirty="0" smtClean="0"/>
              <a:t>	exception c:/data/</a:t>
            </a:r>
            <a:r>
              <a:rPr lang="en-US" altLang="zh-CN" dirty="0" err="1" smtClean="0"/>
              <a:t>db</a:t>
            </a:r>
            <a:endParaRPr lang="en-US" altLang="zh-CN" dirty="0" smtClean="0"/>
          </a:p>
          <a:p>
            <a:endParaRPr lang="en-US" altLang="zh-CN" dirty="0" smtClean="0"/>
          </a:p>
        </p:txBody>
      </p:sp>
    </p:spTree>
    <p:extLst>
      <p:ext uri="{BB962C8B-B14F-4D97-AF65-F5344CB8AC3E}">
        <p14:creationId xmlns:p14="http://schemas.microsoft.com/office/powerpoint/2010/main" val="1502482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764704"/>
            <a:ext cx="8229600" cy="461665"/>
          </a:xfrm>
          <a:prstGeom prst="rect">
            <a:avLst/>
          </a:prstGeom>
        </p:spPr>
        <p:txBody>
          <a:bodyPr wrap="square">
            <a:spAutoFit/>
          </a:bodyPr>
          <a:lstStyle/>
          <a:p>
            <a:r>
              <a:rPr lang="en-US" altLang="zh-CN" sz="2400" dirty="0" smtClean="0"/>
              <a:t>2.MongoDB</a:t>
            </a:r>
            <a:r>
              <a:rPr lang="zh-CN" altLang="en-US" sz="2400" dirty="0" smtClean="0"/>
              <a:t>的安装配置</a:t>
            </a:r>
            <a:endParaRPr lang="en-US" altLang="zh-CN" sz="2400" dirty="0" smtClean="0"/>
          </a:p>
        </p:txBody>
      </p:sp>
      <p:sp>
        <p:nvSpPr>
          <p:cNvPr id="4" name="文本框 3"/>
          <p:cNvSpPr txBox="1"/>
          <p:nvPr/>
        </p:nvSpPr>
        <p:spPr>
          <a:xfrm>
            <a:off x="644344" y="1412776"/>
            <a:ext cx="8052800" cy="4247317"/>
          </a:xfrm>
          <a:prstGeom prst="rect">
            <a:avLst/>
          </a:prstGeom>
          <a:noFill/>
        </p:spPr>
        <p:txBody>
          <a:bodyPr wrap="square" rtlCol="0">
            <a:spAutoFit/>
          </a:bodyPr>
          <a:lstStyle/>
          <a:p>
            <a:r>
              <a:rPr lang="en-US" altLang="zh-CN" dirty="0" smtClean="0"/>
              <a:t>2.2</a:t>
            </a:r>
            <a:r>
              <a:rPr lang="zh-CN" altLang="en-US" dirty="0" smtClean="0"/>
              <a:t> 安装配置</a:t>
            </a:r>
            <a:endParaRPr lang="en-US" altLang="zh-CN" dirty="0" smtClean="0"/>
          </a:p>
          <a:p>
            <a:endParaRPr lang="en-US" altLang="zh-CN" dirty="0" smtClean="0"/>
          </a:p>
          <a:p>
            <a:pPr lvl="1"/>
            <a:r>
              <a:rPr lang="en-US" altLang="zh-CN" dirty="0" smtClean="0"/>
              <a:t>2.2.2</a:t>
            </a:r>
            <a:r>
              <a:rPr lang="zh-CN" altLang="en-US" dirty="0" smtClean="0"/>
              <a:t> </a:t>
            </a:r>
            <a:r>
              <a:rPr lang="en-US" altLang="zh-CN" dirty="0" err="1" smtClean="0"/>
              <a:t>linux</a:t>
            </a:r>
            <a:r>
              <a:rPr lang="zh-CN" altLang="en-US" dirty="0" smtClean="0"/>
              <a:t>平台</a:t>
            </a:r>
            <a:endParaRPr lang="en-US" altLang="zh-CN" dirty="0" smtClean="0"/>
          </a:p>
          <a:p>
            <a:pPr lvl="1"/>
            <a:r>
              <a:rPr lang="en-US" altLang="zh-CN" dirty="0"/>
              <a:t>	</a:t>
            </a:r>
            <a:r>
              <a:rPr lang="en-US" altLang="zh-CN" dirty="0" smtClean="0"/>
              <a:t>1.</a:t>
            </a:r>
            <a:r>
              <a:rPr lang="zh-CN" altLang="en-US" dirty="0" smtClean="0"/>
              <a:t>去 </a:t>
            </a:r>
            <a:r>
              <a:rPr lang="en-US" altLang="zh-CN" dirty="0">
                <a:hlinkClick r:id="rId2"/>
              </a:rPr>
              <a:t>https://</a:t>
            </a:r>
            <a:r>
              <a:rPr lang="en-US" altLang="zh-CN" dirty="0" smtClean="0">
                <a:hlinkClick r:id="rId2"/>
              </a:rPr>
              <a:t>www.mongodb.com/download-center#community</a:t>
            </a:r>
            <a:r>
              <a:rPr lang="zh-CN" altLang="en-US" dirty="0"/>
              <a:t> </a:t>
            </a:r>
            <a:r>
              <a:rPr lang="zh-CN" altLang="en-US" dirty="0" smtClean="0"/>
              <a:t>下载</a:t>
            </a:r>
            <a:endParaRPr lang="en-US" altLang="zh-CN" dirty="0" smtClean="0"/>
          </a:p>
          <a:p>
            <a:r>
              <a:rPr lang="en-US" altLang="zh-CN" dirty="0" smtClean="0"/>
              <a:t>	</a:t>
            </a:r>
          </a:p>
          <a:p>
            <a:r>
              <a:rPr lang="en-US" altLang="zh-CN" dirty="0"/>
              <a:t>	</a:t>
            </a:r>
            <a:r>
              <a:rPr lang="en-US" altLang="zh-CN" dirty="0" smtClean="0"/>
              <a:t>2.</a:t>
            </a:r>
            <a:r>
              <a:rPr lang="en-US" altLang="zh-CN" dirty="0"/>
              <a:t> tar -</a:t>
            </a:r>
            <a:r>
              <a:rPr lang="en-US" altLang="zh-CN" dirty="0" err="1"/>
              <a:t>zxvf</a:t>
            </a:r>
            <a:r>
              <a:rPr lang="en-US" altLang="zh-CN" dirty="0"/>
              <a:t> </a:t>
            </a:r>
            <a:r>
              <a:rPr lang="zh-CN" altLang="en-US" dirty="0" smtClean="0"/>
              <a:t>对应版本压缩包名</a:t>
            </a:r>
            <a:endParaRPr lang="en-US" altLang="zh-CN" dirty="0" smtClean="0"/>
          </a:p>
          <a:p>
            <a:r>
              <a:rPr lang="en-US" altLang="zh-CN" dirty="0"/>
              <a:t>	</a:t>
            </a:r>
            <a:endParaRPr lang="en-US" altLang="zh-CN" dirty="0" smtClean="0"/>
          </a:p>
          <a:p>
            <a:r>
              <a:rPr lang="en-US" altLang="zh-CN" dirty="0"/>
              <a:t>	</a:t>
            </a:r>
            <a:r>
              <a:rPr lang="en-US" altLang="zh-CN" dirty="0" smtClean="0"/>
              <a:t>3.</a:t>
            </a:r>
            <a:r>
              <a:rPr lang="en-US" altLang="zh-CN" dirty="0"/>
              <a:t> </a:t>
            </a:r>
            <a:r>
              <a:rPr lang="en-US" altLang="zh-CN" dirty="0" err="1"/>
              <a:t>sudo</a:t>
            </a:r>
            <a:r>
              <a:rPr lang="en-US" altLang="zh-CN" dirty="0"/>
              <a:t> mv -r </a:t>
            </a:r>
            <a:r>
              <a:rPr lang="zh-CN" altLang="en-US" dirty="0" smtClean="0"/>
              <a:t>解压创建目录名</a:t>
            </a:r>
            <a:r>
              <a:rPr lang="en-US" altLang="zh-CN" dirty="0" smtClean="0"/>
              <a:t>/ </a:t>
            </a:r>
            <a:r>
              <a:rPr lang="en-US" altLang="zh-CN" dirty="0"/>
              <a:t>/</a:t>
            </a:r>
            <a:r>
              <a:rPr lang="en-US" altLang="zh-CN" dirty="0" err="1" smtClean="0"/>
              <a:t>usr</a:t>
            </a:r>
            <a:r>
              <a:rPr lang="en-US" altLang="zh-CN" dirty="0" smtClean="0"/>
              <a:t>/local/</a:t>
            </a:r>
            <a:r>
              <a:rPr lang="en-US" altLang="zh-CN" dirty="0" err="1" smtClean="0"/>
              <a:t>mongodb</a:t>
            </a:r>
            <a:endParaRPr lang="en-US" altLang="zh-CN" dirty="0" smtClean="0"/>
          </a:p>
          <a:p>
            <a:endParaRPr lang="en-US" altLang="zh-CN" dirty="0"/>
          </a:p>
          <a:p>
            <a:r>
              <a:rPr lang="en-US" altLang="zh-CN" dirty="0" smtClean="0"/>
              <a:t>	4.</a:t>
            </a:r>
            <a:r>
              <a:rPr lang="en-US" altLang="zh-CN" dirty="0"/>
              <a:t> export PATH=/</a:t>
            </a:r>
            <a:r>
              <a:rPr lang="en-US" altLang="zh-CN" dirty="0" err="1"/>
              <a:t>usr</a:t>
            </a:r>
            <a:r>
              <a:rPr lang="en-US" altLang="zh-CN" dirty="0"/>
              <a:t>/local/</a:t>
            </a:r>
            <a:r>
              <a:rPr lang="en-US" altLang="zh-CN" dirty="0" err="1"/>
              <a:t>mongodb</a:t>
            </a:r>
            <a:r>
              <a:rPr lang="en-US" altLang="zh-CN" dirty="0"/>
              <a:t>/bin:$PATH</a:t>
            </a:r>
          </a:p>
          <a:p>
            <a:r>
              <a:rPr lang="en-US" altLang="zh-CN" dirty="0"/>
              <a:t>	</a:t>
            </a:r>
            <a:endParaRPr lang="en-US" altLang="zh-CN" dirty="0" smtClean="0"/>
          </a:p>
          <a:p>
            <a:r>
              <a:rPr lang="en-US" altLang="zh-CN" dirty="0"/>
              <a:t>	</a:t>
            </a:r>
            <a:r>
              <a:rPr lang="zh-CN" altLang="en-US" dirty="0" smtClean="0"/>
              <a:t>注</a:t>
            </a:r>
            <a:r>
              <a:rPr lang="en-US" altLang="zh-CN" dirty="0" smtClean="0"/>
              <a:t>:</a:t>
            </a:r>
          </a:p>
          <a:p>
            <a:r>
              <a:rPr lang="en-US" altLang="zh-CN" dirty="0"/>
              <a:t>	</a:t>
            </a:r>
            <a:r>
              <a:rPr lang="en-US" altLang="zh-CN" dirty="0" smtClean="0"/>
              <a:t>	</a:t>
            </a:r>
            <a:r>
              <a:rPr lang="zh-CN" altLang="en-US" dirty="0" smtClean="0"/>
              <a:t>默认的配置文件是 </a:t>
            </a:r>
            <a:r>
              <a:rPr lang="en-US" altLang="zh-CN" dirty="0" smtClean="0"/>
              <a:t>/</a:t>
            </a:r>
            <a:r>
              <a:rPr lang="en-US" altLang="zh-CN" dirty="0" err="1" smtClean="0"/>
              <a:t>etc</a:t>
            </a:r>
            <a:r>
              <a:rPr lang="en-US" altLang="zh-CN" dirty="0" smtClean="0"/>
              <a:t>/</a:t>
            </a:r>
            <a:r>
              <a:rPr lang="en-US" altLang="zh-CN" dirty="0" err="1" smtClean="0"/>
              <a:t>mongo.conf</a:t>
            </a:r>
            <a:endParaRPr lang="en-US" altLang="zh-CN" dirty="0" smtClean="0"/>
          </a:p>
          <a:p>
            <a:r>
              <a:rPr lang="zh-CN" altLang="en-US" dirty="0" smtClean="0"/>
              <a:t>                       </a:t>
            </a:r>
            <a:r>
              <a:rPr lang="en-US" altLang="zh-CN" dirty="0" smtClean="0"/>
              <a:t>	</a:t>
            </a:r>
            <a:r>
              <a:rPr lang="zh-CN" altLang="en-US" dirty="0" smtClean="0"/>
              <a:t>默认的日志文件是 </a:t>
            </a:r>
            <a:r>
              <a:rPr lang="en-US" altLang="zh-CN" dirty="0" smtClean="0"/>
              <a:t>/</a:t>
            </a:r>
            <a:r>
              <a:rPr lang="en-US" altLang="zh-CN" dirty="0" err="1" smtClean="0"/>
              <a:t>var</a:t>
            </a:r>
            <a:r>
              <a:rPr lang="en-US" altLang="zh-CN" dirty="0" smtClean="0"/>
              <a:t>/log/</a:t>
            </a:r>
            <a:r>
              <a:rPr lang="en-US" altLang="zh-CN" dirty="0" err="1" smtClean="0"/>
              <a:t>mongodb</a:t>
            </a:r>
            <a:r>
              <a:rPr lang="en-US" altLang="zh-CN" dirty="0" smtClean="0"/>
              <a:t>/</a:t>
            </a:r>
            <a:r>
              <a:rPr lang="en-US" altLang="zh-CN" dirty="0" err="1" smtClean="0"/>
              <a:t>mongod.log</a:t>
            </a:r>
            <a:endParaRPr lang="en-US" altLang="zh-CN" dirty="0" smtClean="0"/>
          </a:p>
          <a:p>
            <a:endParaRPr lang="en-US" altLang="zh-CN" dirty="0" smtClean="0"/>
          </a:p>
        </p:txBody>
      </p:sp>
    </p:spTree>
    <p:extLst>
      <p:ext uri="{BB962C8B-B14F-4D97-AF65-F5344CB8AC3E}">
        <p14:creationId xmlns:p14="http://schemas.microsoft.com/office/powerpoint/2010/main" val="1036709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764704"/>
            <a:ext cx="8229600" cy="461665"/>
          </a:xfrm>
          <a:prstGeom prst="rect">
            <a:avLst/>
          </a:prstGeom>
        </p:spPr>
        <p:txBody>
          <a:bodyPr wrap="square">
            <a:spAutoFit/>
          </a:bodyPr>
          <a:lstStyle/>
          <a:p>
            <a:r>
              <a:rPr lang="en-US" altLang="zh-CN" sz="2400" dirty="0" smtClean="0"/>
              <a:t>2.MongoDB</a:t>
            </a:r>
            <a:r>
              <a:rPr lang="zh-CN" altLang="en-US" sz="2400" dirty="0" smtClean="0"/>
              <a:t>的安装配置</a:t>
            </a:r>
            <a:endParaRPr lang="en-US" altLang="zh-CN" sz="2400" dirty="0" smtClean="0"/>
          </a:p>
        </p:txBody>
      </p:sp>
      <p:sp>
        <p:nvSpPr>
          <p:cNvPr id="4" name="文本框 3"/>
          <p:cNvSpPr txBox="1"/>
          <p:nvPr/>
        </p:nvSpPr>
        <p:spPr>
          <a:xfrm>
            <a:off x="644344" y="1412776"/>
            <a:ext cx="7560840" cy="4524315"/>
          </a:xfrm>
          <a:prstGeom prst="rect">
            <a:avLst/>
          </a:prstGeom>
          <a:noFill/>
        </p:spPr>
        <p:txBody>
          <a:bodyPr wrap="square" rtlCol="0">
            <a:spAutoFit/>
          </a:bodyPr>
          <a:lstStyle/>
          <a:p>
            <a:r>
              <a:rPr lang="en-US" altLang="zh-CN" dirty="0" smtClean="0"/>
              <a:t>2.2</a:t>
            </a:r>
            <a:r>
              <a:rPr lang="zh-CN" altLang="en-US" dirty="0" smtClean="0"/>
              <a:t> 安装配置</a:t>
            </a:r>
            <a:endParaRPr lang="en-US" altLang="zh-CN" dirty="0" smtClean="0"/>
          </a:p>
          <a:p>
            <a:endParaRPr lang="en-US" altLang="zh-CN" dirty="0" smtClean="0"/>
          </a:p>
          <a:p>
            <a:pPr lvl="1"/>
            <a:r>
              <a:rPr lang="en-US" altLang="zh-CN" dirty="0" smtClean="0"/>
              <a:t>2.2.2</a:t>
            </a:r>
            <a:r>
              <a:rPr lang="zh-CN" altLang="en-US" dirty="0" smtClean="0"/>
              <a:t> </a:t>
            </a:r>
            <a:r>
              <a:rPr lang="en-US" altLang="zh-CN" dirty="0" err="1" smtClean="0"/>
              <a:t>linux</a:t>
            </a:r>
            <a:r>
              <a:rPr lang="zh-CN" altLang="en-US" dirty="0" smtClean="0"/>
              <a:t>平台</a:t>
            </a:r>
            <a:endParaRPr lang="en-US" altLang="zh-CN" dirty="0" smtClean="0"/>
          </a:p>
          <a:p>
            <a:pPr lvl="1"/>
            <a:r>
              <a:rPr lang="en-US" altLang="zh-CN" dirty="0"/>
              <a:t>	</a:t>
            </a:r>
            <a:r>
              <a:rPr lang="zh-CN" altLang="en-US" dirty="0" smtClean="0"/>
              <a:t>服务的形式操作数据库</a:t>
            </a:r>
            <a:endParaRPr lang="en-US" altLang="zh-CN" dirty="0" smtClean="0"/>
          </a:p>
          <a:p>
            <a:pPr lvl="1"/>
            <a:r>
              <a:rPr lang="en-US" altLang="zh-CN" dirty="0" smtClean="0"/>
              <a:t>		</a:t>
            </a:r>
            <a:r>
              <a:rPr lang="en-US" altLang="zh-CN" dirty="0" err="1" smtClean="0"/>
              <a:t>sudo</a:t>
            </a:r>
            <a:r>
              <a:rPr lang="zh-CN" altLang="en-US" dirty="0" smtClean="0"/>
              <a:t> </a:t>
            </a:r>
            <a:r>
              <a:rPr lang="en-US" altLang="zh-CN" dirty="0" smtClean="0"/>
              <a:t>service</a:t>
            </a:r>
            <a:r>
              <a:rPr lang="zh-CN" altLang="en-US" dirty="0" smtClean="0"/>
              <a:t> </a:t>
            </a:r>
            <a:r>
              <a:rPr lang="en-US" altLang="zh-CN" dirty="0" err="1" smtClean="0"/>
              <a:t>mongod</a:t>
            </a:r>
            <a:r>
              <a:rPr lang="zh-CN" altLang="en-US" dirty="0" smtClean="0"/>
              <a:t> </a:t>
            </a:r>
            <a:r>
              <a:rPr lang="en-US" altLang="zh-CN" dirty="0" smtClean="0"/>
              <a:t>start		</a:t>
            </a:r>
            <a:r>
              <a:rPr lang="zh-CN" altLang="en-US" dirty="0" smtClean="0"/>
              <a:t>启动数据库</a:t>
            </a:r>
            <a:endParaRPr lang="en-US" altLang="zh-CN" dirty="0" smtClean="0"/>
          </a:p>
          <a:p>
            <a:pPr lvl="1"/>
            <a:r>
              <a:rPr lang="en-US" altLang="zh-CN" dirty="0"/>
              <a:t>	</a:t>
            </a:r>
            <a:r>
              <a:rPr lang="en-US" altLang="zh-CN" dirty="0" smtClean="0"/>
              <a:t>	</a:t>
            </a:r>
            <a:r>
              <a:rPr lang="en-US" altLang="zh-CN" dirty="0" err="1" smtClean="0"/>
              <a:t>sudo</a:t>
            </a:r>
            <a:r>
              <a:rPr lang="zh-CN" altLang="en-US" dirty="0" smtClean="0"/>
              <a:t> </a:t>
            </a:r>
            <a:r>
              <a:rPr lang="en-US" altLang="zh-CN" dirty="0" smtClean="0"/>
              <a:t>service</a:t>
            </a:r>
            <a:r>
              <a:rPr lang="zh-CN" altLang="en-US" dirty="0" smtClean="0"/>
              <a:t> </a:t>
            </a:r>
            <a:r>
              <a:rPr lang="en-US" altLang="zh-CN" dirty="0" err="1" smtClean="0"/>
              <a:t>mongod</a:t>
            </a:r>
            <a:r>
              <a:rPr lang="zh-CN" altLang="en-US" dirty="0" smtClean="0"/>
              <a:t> </a:t>
            </a:r>
            <a:r>
              <a:rPr lang="en-US" altLang="zh-CN" dirty="0" smtClean="0"/>
              <a:t>stop		</a:t>
            </a:r>
            <a:r>
              <a:rPr lang="zh-CN" altLang="en-US" dirty="0" smtClean="0"/>
              <a:t>关闭数据库</a:t>
            </a:r>
            <a:endParaRPr lang="en-US" altLang="zh-CN" dirty="0" smtClean="0"/>
          </a:p>
          <a:p>
            <a:pPr lvl="1"/>
            <a:r>
              <a:rPr lang="en-US" altLang="zh-CN" dirty="0"/>
              <a:t>	</a:t>
            </a:r>
            <a:r>
              <a:rPr lang="en-US" altLang="zh-CN" dirty="0" smtClean="0"/>
              <a:t>	</a:t>
            </a:r>
            <a:r>
              <a:rPr lang="en-US" altLang="zh-CN" dirty="0" err="1" smtClean="0"/>
              <a:t>sudo</a:t>
            </a:r>
            <a:r>
              <a:rPr lang="zh-CN" altLang="en-US" dirty="0" smtClean="0"/>
              <a:t> </a:t>
            </a:r>
            <a:r>
              <a:rPr lang="en-US" altLang="zh-CN" dirty="0" smtClean="0"/>
              <a:t>service</a:t>
            </a:r>
            <a:r>
              <a:rPr lang="zh-CN" altLang="en-US" dirty="0" smtClean="0"/>
              <a:t> </a:t>
            </a:r>
            <a:r>
              <a:rPr lang="en-US" altLang="zh-CN" dirty="0" err="1" smtClean="0"/>
              <a:t>mongod</a:t>
            </a:r>
            <a:r>
              <a:rPr lang="zh-CN" altLang="en-US" dirty="0" smtClean="0"/>
              <a:t> </a:t>
            </a:r>
            <a:r>
              <a:rPr lang="en-US" altLang="zh-CN" dirty="0" smtClean="0"/>
              <a:t>restart		</a:t>
            </a:r>
            <a:r>
              <a:rPr lang="zh-CN" altLang="en-US" dirty="0" smtClean="0"/>
              <a:t>重启数据库</a:t>
            </a:r>
            <a:endParaRPr lang="en-US" altLang="zh-CN" dirty="0" smtClean="0"/>
          </a:p>
          <a:p>
            <a:pPr lvl="1"/>
            <a:endParaRPr lang="en-US" altLang="zh-CN" dirty="0"/>
          </a:p>
          <a:p>
            <a:pPr lvl="1"/>
            <a:r>
              <a:rPr lang="en-US" altLang="zh-CN" dirty="0"/>
              <a:t>	</a:t>
            </a:r>
            <a:r>
              <a:rPr lang="zh-CN" altLang="en-US" dirty="0" smtClean="0"/>
              <a:t>普通形式操作数据库</a:t>
            </a:r>
            <a:endParaRPr lang="en-US" altLang="zh-CN" dirty="0" smtClean="0"/>
          </a:p>
          <a:p>
            <a:pPr lvl="1"/>
            <a:r>
              <a:rPr lang="en-US" altLang="zh-CN" dirty="0"/>
              <a:t>	</a:t>
            </a:r>
            <a:r>
              <a:rPr lang="en-US" altLang="zh-CN" dirty="0" smtClean="0"/>
              <a:t>	</a:t>
            </a:r>
            <a:r>
              <a:rPr lang="en-US" altLang="zh-CN" dirty="0" err="1" smtClean="0"/>
              <a:t>mkdir</a:t>
            </a:r>
            <a:r>
              <a:rPr lang="zh-CN" altLang="en-US" dirty="0" smtClean="0"/>
              <a:t> </a:t>
            </a:r>
            <a:r>
              <a:rPr lang="mr-IN" altLang="zh-CN" dirty="0" smtClean="0"/>
              <a:t>–</a:t>
            </a:r>
            <a:r>
              <a:rPr lang="en-US" altLang="zh-CN" dirty="0" smtClean="0"/>
              <a:t>p</a:t>
            </a:r>
            <a:r>
              <a:rPr lang="zh-CN" altLang="en-US" dirty="0" smtClean="0"/>
              <a:t> </a:t>
            </a:r>
            <a:r>
              <a:rPr lang="en-US" altLang="zh-CN" dirty="0" smtClean="0"/>
              <a:t>/data/</a:t>
            </a:r>
            <a:r>
              <a:rPr lang="en-US" altLang="zh-CN" dirty="0" err="1" smtClean="0"/>
              <a:t>db</a:t>
            </a:r>
            <a:endParaRPr lang="en-US" altLang="zh-CN" dirty="0"/>
          </a:p>
          <a:p>
            <a:pPr lvl="1"/>
            <a:r>
              <a:rPr lang="en-US" altLang="zh-CN" dirty="0" smtClean="0"/>
              <a:t>		</a:t>
            </a:r>
            <a:r>
              <a:rPr lang="en-US" altLang="zh-CN" dirty="0" err="1" smtClean="0"/>
              <a:t>sudo</a:t>
            </a:r>
            <a:r>
              <a:rPr lang="zh-CN" altLang="en-US" dirty="0" smtClean="0"/>
              <a:t> </a:t>
            </a:r>
            <a:r>
              <a:rPr lang="en-US" altLang="zh-CN" dirty="0" err="1" smtClean="0"/>
              <a:t>mongod</a:t>
            </a:r>
            <a:r>
              <a:rPr lang="zh-CN" altLang="en-US" dirty="0" smtClean="0"/>
              <a:t> </a:t>
            </a:r>
            <a:endParaRPr lang="en-US" altLang="zh-CN" dirty="0" smtClean="0"/>
          </a:p>
          <a:p>
            <a:pPr lvl="1"/>
            <a:endParaRPr lang="en-US" altLang="zh-CN" dirty="0"/>
          </a:p>
          <a:p>
            <a:pPr lvl="1"/>
            <a:r>
              <a:rPr lang="en-US" altLang="zh-CN" dirty="0" smtClean="0"/>
              <a:t>	</a:t>
            </a:r>
            <a:r>
              <a:rPr lang="zh-CN" altLang="en-US" dirty="0" smtClean="0"/>
              <a:t>运行客户端</a:t>
            </a:r>
            <a:endParaRPr lang="en-US" altLang="zh-CN" dirty="0" smtClean="0"/>
          </a:p>
          <a:p>
            <a:pPr lvl="1"/>
            <a:r>
              <a:rPr lang="en-US" altLang="zh-CN" dirty="0"/>
              <a:t>	</a:t>
            </a:r>
            <a:r>
              <a:rPr lang="en-US" altLang="zh-CN" dirty="0" smtClean="0"/>
              <a:t>	mongo		</a:t>
            </a:r>
            <a:r>
              <a:rPr lang="zh-CN" altLang="en-US" dirty="0" smtClean="0"/>
              <a:t>启动客户端</a:t>
            </a:r>
            <a:endParaRPr lang="en-US" altLang="zh-CN" dirty="0" smtClean="0"/>
          </a:p>
          <a:p>
            <a:pPr lvl="1"/>
            <a:r>
              <a:rPr lang="en-US" altLang="zh-CN" dirty="0"/>
              <a:t>	</a:t>
            </a:r>
            <a:r>
              <a:rPr lang="en-US" altLang="zh-CN" dirty="0" smtClean="0"/>
              <a:t>	exit/</a:t>
            </a:r>
            <a:r>
              <a:rPr lang="en-US" altLang="zh-CN" dirty="0" err="1" smtClean="0"/>
              <a:t>ctrl+c</a:t>
            </a:r>
            <a:r>
              <a:rPr lang="en-US" altLang="zh-CN" dirty="0" smtClean="0"/>
              <a:t>	</a:t>
            </a:r>
            <a:r>
              <a:rPr lang="zh-CN" altLang="en-US" dirty="0" smtClean="0"/>
              <a:t>退出客户端</a:t>
            </a:r>
            <a:endParaRPr lang="en-US" altLang="zh-CN" dirty="0" smtClean="0"/>
          </a:p>
          <a:p>
            <a:pPr lvl="1"/>
            <a:r>
              <a:rPr lang="en-US" altLang="zh-CN" dirty="0"/>
              <a:t>	</a:t>
            </a:r>
            <a:endParaRPr lang="en-US" altLang="zh-CN" dirty="0" smtClean="0"/>
          </a:p>
        </p:txBody>
      </p:sp>
    </p:spTree>
    <p:extLst>
      <p:ext uri="{BB962C8B-B14F-4D97-AF65-F5344CB8AC3E}">
        <p14:creationId xmlns:p14="http://schemas.microsoft.com/office/powerpoint/2010/main" val="1790986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764704"/>
            <a:ext cx="8229600" cy="461665"/>
          </a:xfrm>
          <a:prstGeom prst="rect">
            <a:avLst/>
          </a:prstGeom>
        </p:spPr>
        <p:txBody>
          <a:bodyPr wrap="square">
            <a:spAutoFit/>
          </a:bodyPr>
          <a:lstStyle/>
          <a:p>
            <a:r>
              <a:rPr lang="en-US" altLang="zh-CN" sz="2400" dirty="0" smtClean="0"/>
              <a:t>2.MongoDB</a:t>
            </a:r>
            <a:r>
              <a:rPr lang="zh-CN" altLang="en-US" sz="2400" dirty="0" smtClean="0"/>
              <a:t>的安装配置</a:t>
            </a:r>
            <a:endParaRPr lang="en-US" altLang="zh-CN" sz="2400" dirty="0" smtClean="0"/>
          </a:p>
        </p:txBody>
      </p:sp>
      <p:sp>
        <p:nvSpPr>
          <p:cNvPr id="4" name="文本框 3"/>
          <p:cNvSpPr txBox="1"/>
          <p:nvPr/>
        </p:nvSpPr>
        <p:spPr>
          <a:xfrm>
            <a:off x="899592" y="1412776"/>
            <a:ext cx="7560840" cy="2862322"/>
          </a:xfrm>
          <a:prstGeom prst="rect">
            <a:avLst/>
          </a:prstGeom>
          <a:noFill/>
        </p:spPr>
        <p:txBody>
          <a:bodyPr wrap="square" rtlCol="0">
            <a:spAutoFit/>
          </a:bodyPr>
          <a:lstStyle/>
          <a:p>
            <a:r>
              <a:rPr lang="en-US" altLang="zh-CN" dirty="0" smtClean="0"/>
              <a:t>2.2</a:t>
            </a:r>
            <a:r>
              <a:rPr lang="zh-CN" altLang="en-US" dirty="0" smtClean="0"/>
              <a:t> 安装配置</a:t>
            </a:r>
            <a:endParaRPr lang="en-US" altLang="zh-CN" dirty="0" smtClean="0"/>
          </a:p>
          <a:p>
            <a:endParaRPr lang="en-US" altLang="zh-CN" dirty="0" smtClean="0"/>
          </a:p>
          <a:p>
            <a:pPr lvl="1"/>
            <a:r>
              <a:rPr lang="en-US" altLang="zh-CN" dirty="0" smtClean="0"/>
              <a:t>2.2.3</a:t>
            </a:r>
            <a:r>
              <a:rPr lang="zh-CN" altLang="en-US" dirty="0" smtClean="0"/>
              <a:t> </a:t>
            </a:r>
            <a:r>
              <a:rPr lang="en-US" altLang="zh-CN" dirty="0" smtClean="0"/>
              <a:t>mac</a:t>
            </a:r>
            <a:r>
              <a:rPr lang="zh-CN" altLang="en-US" dirty="0" smtClean="0"/>
              <a:t>平台</a:t>
            </a:r>
            <a:endParaRPr lang="en-US" altLang="zh-CN" dirty="0" smtClean="0"/>
          </a:p>
          <a:p>
            <a:pPr lvl="1"/>
            <a:r>
              <a:rPr lang="en-US" altLang="zh-CN" dirty="0"/>
              <a:t>	</a:t>
            </a:r>
            <a:r>
              <a:rPr lang="en-US" altLang="zh-CN" dirty="0" smtClean="0"/>
              <a:t>brew update</a:t>
            </a:r>
          </a:p>
          <a:p>
            <a:pPr lvl="1"/>
            <a:r>
              <a:rPr lang="en-US" altLang="zh-CN" dirty="0"/>
              <a:t>	</a:t>
            </a:r>
            <a:r>
              <a:rPr lang="en-US" altLang="zh-CN" dirty="0" smtClean="0"/>
              <a:t>brew</a:t>
            </a:r>
            <a:r>
              <a:rPr lang="zh-CN" altLang="en-US" dirty="0" smtClean="0"/>
              <a:t> </a:t>
            </a:r>
            <a:r>
              <a:rPr lang="en-US" altLang="zh-CN" dirty="0" smtClean="0"/>
              <a:t>install</a:t>
            </a:r>
            <a:r>
              <a:rPr lang="zh-CN" altLang="en-US" dirty="0" smtClean="0"/>
              <a:t> </a:t>
            </a:r>
            <a:r>
              <a:rPr lang="en-US" altLang="zh-CN" dirty="0" err="1" smtClean="0"/>
              <a:t>mognodb</a:t>
            </a:r>
            <a:endParaRPr lang="en-US" altLang="zh-CN" dirty="0" smtClean="0"/>
          </a:p>
          <a:p>
            <a:pPr lvl="1"/>
            <a:endParaRPr lang="en-US" altLang="zh-CN" dirty="0"/>
          </a:p>
          <a:p>
            <a:pPr lvl="1"/>
            <a:r>
              <a:rPr lang="en-US" altLang="zh-CN" dirty="0"/>
              <a:t>	</a:t>
            </a:r>
            <a:r>
              <a:rPr lang="zh-CN" altLang="en-US" dirty="0" smtClean="0"/>
              <a:t>普通形式操作数据库</a:t>
            </a:r>
            <a:endParaRPr lang="en-US" altLang="zh-CN" dirty="0" smtClean="0"/>
          </a:p>
          <a:p>
            <a:pPr lvl="1"/>
            <a:r>
              <a:rPr lang="en-US" altLang="zh-CN" dirty="0"/>
              <a:t>	</a:t>
            </a:r>
            <a:r>
              <a:rPr lang="en-US" altLang="zh-CN" dirty="0" smtClean="0"/>
              <a:t>	</a:t>
            </a:r>
            <a:r>
              <a:rPr lang="en-US" altLang="zh-CN" dirty="0" err="1" smtClean="0"/>
              <a:t>mkdir</a:t>
            </a:r>
            <a:r>
              <a:rPr lang="zh-CN" altLang="en-US" dirty="0" smtClean="0"/>
              <a:t> </a:t>
            </a:r>
            <a:r>
              <a:rPr lang="mr-IN" altLang="zh-CN" dirty="0" smtClean="0"/>
              <a:t>–</a:t>
            </a:r>
            <a:r>
              <a:rPr lang="en-US" altLang="zh-CN" dirty="0" smtClean="0"/>
              <a:t>p</a:t>
            </a:r>
            <a:r>
              <a:rPr lang="zh-CN" altLang="en-US" dirty="0" smtClean="0"/>
              <a:t> </a:t>
            </a:r>
            <a:r>
              <a:rPr lang="en-US" altLang="zh-CN" dirty="0" smtClean="0"/>
              <a:t>/data/</a:t>
            </a:r>
            <a:r>
              <a:rPr lang="en-US" altLang="zh-CN" dirty="0" err="1" smtClean="0"/>
              <a:t>db</a:t>
            </a:r>
            <a:endParaRPr lang="en-US" altLang="zh-CN" dirty="0" smtClean="0"/>
          </a:p>
          <a:p>
            <a:pPr lvl="1"/>
            <a:r>
              <a:rPr lang="en-US" altLang="zh-CN" dirty="0" smtClean="0"/>
              <a:t>		</a:t>
            </a:r>
            <a:r>
              <a:rPr lang="en-US" altLang="zh-CN" dirty="0" err="1" smtClean="0"/>
              <a:t>sudo</a:t>
            </a:r>
            <a:r>
              <a:rPr lang="zh-CN" altLang="en-US" dirty="0" smtClean="0"/>
              <a:t> </a:t>
            </a:r>
            <a:r>
              <a:rPr lang="en-US" altLang="zh-CN" dirty="0" err="1" smtClean="0"/>
              <a:t>mongod</a:t>
            </a:r>
            <a:r>
              <a:rPr lang="zh-CN" altLang="en-US" dirty="0" smtClean="0"/>
              <a:t> </a:t>
            </a:r>
            <a:endParaRPr lang="en-US" altLang="zh-CN" dirty="0" smtClean="0"/>
          </a:p>
          <a:p>
            <a:pPr lvl="1"/>
            <a:r>
              <a:rPr lang="en-US" altLang="zh-CN" dirty="0"/>
              <a:t>	</a:t>
            </a:r>
            <a:endParaRPr lang="en-US" altLang="zh-CN" dirty="0" smtClean="0"/>
          </a:p>
        </p:txBody>
      </p:sp>
    </p:spTree>
    <p:extLst>
      <p:ext uri="{BB962C8B-B14F-4D97-AF65-F5344CB8AC3E}">
        <p14:creationId xmlns:p14="http://schemas.microsoft.com/office/powerpoint/2010/main" val="964809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764704"/>
            <a:ext cx="8229600" cy="461665"/>
          </a:xfrm>
          <a:prstGeom prst="rect">
            <a:avLst/>
          </a:prstGeom>
        </p:spPr>
        <p:txBody>
          <a:bodyPr wrap="square">
            <a:spAutoFit/>
          </a:bodyPr>
          <a:lstStyle/>
          <a:p>
            <a:r>
              <a:rPr lang="en-US" altLang="zh-CN" sz="2400" dirty="0" smtClean="0"/>
              <a:t>2.MongoDB</a:t>
            </a:r>
            <a:r>
              <a:rPr lang="zh-CN" altLang="en-US" sz="2400" dirty="0" smtClean="0"/>
              <a:t>的安装配置</a:t>
            </a:r>
            <a:endParaRPr lang="en-US" altLang="zh-CN" sz="2400" dirty="0" smtClean="0"/>
          </a:p>
        </p:txBody>
      </p:sp>
      <p:sp>
        <p:nvSpPr>
          <p:cNvPr id="4" name="文本框 3"/>
          <p:cNvSpPr txBox="1"/>
          <p:nvPr/>
        </p:nvSpPr>
        <p:spPr>
          <a:xfrm>
            <a:off x="899592" y="1412776"/>
            <a:ext cx="7797552" cy="4801314"/>
          </a:xfrm>
          <a:prstGeom prst="rect">
            <a:avLst/>
          </a:prstGeom>
          <a:noFill/>
        </p:spPr>
        <p:txBody>
          <a:bodyPr wrap="square" rtlCol="0">
            <a:spAutoFit/>
          </a:bodyPr>
          <a:lstStyle/>
          <a:p>
            <a:r>
              <a:rPr lang="en-US" altLang="zh-CN" dirty="0"/>
              <a:t>2.3</a:t>
            </a:r>
            <a:r>
              <a:rPr lang="zh-CN" altLang="en-US" dirty="0"/>
              <a:t> 常用配置参数</a:t>
            </a:r>
            <a:endParaRPr lang="en-US" altLang="zh-CN" dirty="0"/>
          </a:p>
          <a:p>
            <a:pPr lvl="1"/>
            <a:endParaRPr lang="en-US" altLang="zh-CN" dirty="0"/>
          </a:p>
          <a:p>
            <a:pPr lvl="1"/>
            <a:r>
              <a:rPr lang="en-US" altLang="zh-CN" dirty="0"/>
              <a:t>1.sudo</a:t>
            </a:r>
            <a:r>
              <a:rPr lang="zh-CN" altLang="en-US" dirty="0"/>
              <a:t> </a:t>
            </a:r>
            <a:r>
              <a:rPr lang="en-US" altLang="zh-CN" dirty="0" err="1"/>
              <a:t>mongod</a:t>
            </a:r>
            <a:r>
              <a:rPr lang="en-US" altLang="zh-CN" dirty="0"/>
              <a:t>		</a:t>
            </a:r>
            <a:r>
              <a:rPr lang="zh-CN" altLang="en-US" dirty="0"/>
              <a:t>数据默认存储在</a:t>
            </a:r>
            <a:r>
              <a:rPr lang="en-US" altLang="zh-CN" dirty="0"/>
              <a:t>/data/</a:t>
            </a:r>
            <a:r>
              <a:rPr lang="en-US" altLang="zh-CN" dirty="0" err="1"/>
              <a:t>db</a:t>
            </a:r>
            <a:endParaRPr lang="en-US" altLang="zh-CN" dirty="0"/>
          </a:p>
          <a:p>
            <a:pPr lvl="1"/>
            <a:endParaRPr lang="en-US" altLang="zh-CN" dirty="0"/>
          </a:p>
          <a:p>
            <a:pPr lvl="1"/>
            <a:r>
              <a:rPr lang="en-US" altLang="zh-CN" dirty="0"/>
              <a:t>2.sudo</a:t>
            </a:r>
            <a:r>
              <a:rPr lang="zh-CN" altLang="en-US" dirty="0"/>
              <a:t> </a:t>
            </a:r>
            <a:r>
              <a:rPr lang="en-US" altLang="zh-CN" dirty="0" err="1"/>
              <a:t>mongod</a:t>
            </a:r>
            <a:r>
              <a:rPr lang="zh-CN" altLang="en-US" dirty="0"/>
              <a:t>  </a:t>
            </a:r>
            <a:r>
              <a:rPr lang="en-US" altLang="zh-CN" dirty="0"/>
              <a:t>--</a:t>
            </a:r>
            <a:r>
              <a:rPr lang="en-US" altLang="zh-CN" dirty="0" err="1"/>
              <a:t>dbpath</a:t>
            </a:r>
            <a:r>
              <a:rPr lang="en-US" altLang="zh-CN" dirty="0" smtClean="0"/>
              <a:t>=/User/data/</a:t>
            </a:r>
            <a:r>
              <a:rPr lang="en-US" altLang="zh-CN" dirty="0" err="1" smtClean="0"/>
              <a:t>db</a:t>
            </a:r>
            <a:r>
              <a:rPr lang="en-US" altLang="zh-CN" dirty="0"/>
              <a:t>	</a:t>
            </a:r>
            <a:r>
              <a:rPr lang="zh-CN" altLang="en-US" dirty="0"/>
              <a:t>使用指定的目录存放数据</a:t>
            </a:r>
            <a:endParaRPr lang="en-US" altLang="zh-CN" dirty="0"/>
          </a:p>
          <a:p>
            <a:pPr lvl="1"/>
            <a:endParaRPr lang="en-US" altLang="zh-CN" dirty="0"/>
          </a:p>
          <a:p>
            <a:pPr lvl="1"/>
            <a:r>
              <a:rPr lang="en-US" altLang="zh-CN" dirty="0"/>
              <a:t>3.sudo</a:t>
            </a:r>
            <a:r>
              <a:rPr lang="zh-CN" altLang="en-US" dirty="0"/>
              <a:t> </a:t>
            </a:r>
            <a:r>
              <a:rPr lang="en-US" altLang="zh-CN" dirty="0" err="1"/>
              <a:t>mongod</a:t>
            </a:r>
            <a:r>
              <a:rPr lang="zh-CN" altLang="en-US" dirty="0"/>
              <a:t>  </a:t>
            </a:r>
            <a:r>
              <a:rPr lang="en-US" altLang="zh-CN" dirty="0"/>
              <a:t>--</a:t>
            </a:r>
            <a:r>
              <a:rPr lang="en-US" altLang="zh-CN" dirty="0" err="1"/>
              <a:t>logpath</a:t>
            </a:r>
            <a:r>
              <a:rPr lang="en-US" altLang="zh-CN" dirty="0"/>
              <a:t>=path</a:t>
            </a:r>
            <a:r>
              <a:rPr lang="zh-CN" altLang="en-US" dirty="0"/>
              <a:t>  </a:t>
            </a:r>
            <a:r>
              <a:rPr lang="en-US" altLang="zh-CN" dirty="0" smtClean="0"/>
              <a:t>--</a:t>
            </a:r>
            <a:r>
              <a:rPr lang="en-US" altLang="zh-CN" dirty="0" err="1"/>
              <a:t>dbpath</a:t>
            </a:r>
            <a:r>
              <a:rPr lang="en-US" altLang="zh-CN" dirty="0"/>
              <a:t>=path</a:t>
            </a:r>
            <a:r>
              <a:rPr lang="zh-CN" altLang="en-US" dirty="0"/>
              <a:t> </a:t>
            </a:r>
            <a:r>
              <a:rPr lang="mr-IN" altLang="zh-CN" dirty="0"/>
              <a:t>–</a:t>
            </a:r>
            <a:r>
              <a:rPr lang="en-US" altLang="zh-CN" dirty="0" err="1" smtClean="0"/>
              <a:t>logappend</a:t>
            </a:r>
            <a:r>
              <a:rPr lang="zh-CN" altLang="en-US" dirty="0" smtClean="0"/>
              <a:t> </a:t>
            </a:r>
            <a:r>
              <a:rPr lang="en-US" altLang="zh-CN" dirty="0"/>
              <a:t>--fork</a:t>
            </a:r>
            <a:r>
              <a:rPr lang="zh-CN" altLang="en-US" dirty="0"/>
              <a:t> </a:t>
            </a:r>
            <a:endParaRPr lang="en-US" altLang="zh-CN" dirty="0"/>
          </a:p>
          <a:p>
            <a:pPr lvl="1"/>
            <a:r>
              <a:rPr lang="zh-CN" altLang="en-US" dirty="0"/>
              <a:t> </a:t>
            </a:r>
            <a:endParaRPr lang="en-US" altLang="zh-CN" dirty="0"/>
          </a:p>
          <a:p>
            <a:pPr lvl="1"/>
            <a:r>
              <a:rPr lang="en-US" altLang="zh-CN" dirty="0"/>
              <a:t>	--fork</a:t>
            </a:r>
            <a:r>
              <a:rPr lang="zh-CN" altLang="en-US" dirty="0"/>
              <a:t> </a:t>
            </a:r>
            <a:r>
              <a:rPr lang="en-US" altLang="zh-CN" dirty="0"/>
              <a:t>		</a:t>
            </a:r>
            <a:r>
              <a:rPr lang="zh-CN" altLang="en-US" dirty="0"/>
              <a:t>后台开启一个进程运行</a:t>
            </a:r>
            <a:r>
              <a:rPr lang="en-US" altLang="zh-CN" dirty="0" err="1"/>
              <a:t>mongodb</a:t>
            </a:r>
            <a:r>
              <a:rPr lang="zh-CN" altLang="en-US" dirty="0"/>
              <a:t>服务器</a:t>
            </a:r>
            <a:endParaRPr lang="en-US" altLang="zh-CN" dirty="0"/>
          </a:p>
          <a:p>
            <a:pPr lvl="1"/>
            <a:r>
              <a:rPr lang="en-US" altLang="zh-CN" dirty="0"/>
              <a:t>	--</a:t>
            </a:r>
            <a:r>
              <a:rPr lang="en-US" altLang="zh-CN" dirty="0" err="1"/>
              <a:t>logpath</a:t>
            </a:r>
            <a:r>
              <a:rPr lang="en-US" altLang="zh-CN" dirty="0"/>
              <a:t>		</a:t>
            </a:r>
            <a:r>
              <a:rPr lang="zh-CN" altLang="en-US" dirty="0"/>
              <a:t>指定日志输出文件</a:t>
            </a:r>
            <a:endParaRPr lang="en-US" altLang="zh-CN" dirty="0"/>
          </a:p>
          <a:p>
            <a:pPr lvl="1"/>
            <a:r>
              <a:rPr lang="en-US" altLang="zh-CN" dirty="0"/>
              <a:t>	--</a:t>
            </a:r>
            <a:r>
              <a:rPr lang="en-US" altLang="zh-CN" dirty="0" err="1"/>
              <a:t>logappend</a:t>
            </a:r>
            <a:r>
              <a:rPr lang="en-US" altLang="zh-CN" dirty="0"/>
              <a:t>	</a:t>
            </a:r>
            <a:r>
              <a:rPr lang="zh-CN" altLang="en-US" dirty="0"/>
              <a:t>设置日志的写入模式为追加</a:t>
            </a:r>
            <a:r>
              <a:rPr lang="en-US" altLang="zh-CN" dirty="0"/>
              <a:t>(</a:t>
            </a:r>
            <a:r>
              <a:rPr lang="zh-CN" altLang="en-US" dirty="0"/>
              <a:t>不会覆盖原有日志</a:t>
            </a:r>
            <a:r>
              <a:rPr lang="en-US" altLang="zh-CN" dirty="0"/>
              <a:t>)</a:t>
            </a:r>
          </a:p>
          <a:p>
            <a:pPr lvl="1"/>
            <a:r>
              <a:rPr lang="en-US" altLang="zh-CN" dirty="0" smtClean="0"/>
              <a:t>4.sudo</a:t>
            </a:r>
            <a:r>
              <a:rPr lang="zh-CN" altLang="en-US" dirty="0" smtClean="0"/>
              <a:t> </a:t>
            </a:r>
            <a:r>
              <a:rPr lang="en-US" altLang="zh-CN" dirty="0" err="1" smtClean="0"/>
              <a:t>mongod</a:t>
            </a:r>
            <a:r>
              <a:rPr lang="zh-CN" altLang="en-US" dirty="0" smtClean="0"/>
              <a:t> </a:t>
            </a:r>
            <a:r>
              <a:rPr lang="mr-IN" altLang="zh-CN" dirty="0" smtClean="0"/>
              <a:t>–</a:t>
            </a:r>
            <a:r>
              <a:rPr lang="en-US" altLang="zh-CN" dirty="0" smtClean="0"/>
              <a:t>f</a:t>
            </a:r>
            <a:r>
              <a:rPr lang="zh-CN" altLang="en-US" dirty="0" smtClean="0"/>
              <a:t> </a:t>
            </a:r>
            <a:r>
              <a:rPr lang="en-US" altLang="zh-CN" dirty="0" err="1" smtClean="0"/>
              <a:t>logfile</a:t>
            </a:r>
            <a:endParaRPr lang="en-US" altLang="zh-CN" dirty="0" smtClean="0"/>
          </a:p>
          <a:p>
            <a:pPr lvl="1"/>
            <a:r>
              <a:rPr lang="en-US" altLang="zh-CN" dirty="0"/>
              <a:t>	</a:t>
            </a:r>
            <a:r>
              <a:rPr lang="en-US" altLang="zh-CN" dirty="0" smtClean="0"/>
              <a:t>-f		</a:t>
            </a:r>
            <a:r>
              <a:rPr lang="zh-CN" altLang="en-US" dirty="0" smtClean="0"/>
              <a:t>指定加载配置文件</a:t>
            </a:r>
            <a:endParaRPr lang="en-US" altLang="zh-CN" dirty="0" smtClean="0"/>
          </a:p>
          <a:p>
            <a:endParaRPr lang="en-US" altLang="zh-CN" dirty="0" smtClean="0"/>
          </a:p>
          <a:p>
            <a:pPr lvl="1"/>
            <a:r>
              <a:rPr lang="en-US" altLang="zh-CN" dirty="0" smtClean="0"/>
              <a:t>5.</a:t>
            </a:r>
            <a:r>
              <a:rPr lang="zh-CN" altLang="en-US" dirty="0" smtClean="0"/>
              <a:t>终端远程关闭服务器</a:t>
            </a:r>
            <a:endParaRPr lang="en-US" altLang="zh-CN" dirty="0" smtClean="0"/>
          </a:p>
          <a:p>
            <a:pPr lvl="1"/>
            <a:r>
              <a:rPr lang="en-US" altLang="zh-CN" dirty="0" smtClean="0"/>
              <a:t>	use</a:t>
            </a:r>
            <a:r>
              <a:rPr lang="zh-CN" altLang="en-US" dirty="0" smtClean="0"/>
              <a:t> </a:t>
            </a:r>
            <a:r>
              <a:rPr lang="en-US" altLang="zh-CN" dirty="0" smtClean="0"/>
              <a:t>admin</a:t>
            </a:r>
          </a:p>
          <a:p>
            <a:pPr lvl="1"/>
            <a:r>
              <a:rPr lang="en-US" altLang="zh-CN" dirty="0" smtClean="0"/>
              <a:t>	</a:t>
            </a:r>
            <a:r>
              <a:rPr lang="en-US" altLang="zh-CN" dirty="0" err="1" smtClean="0"/>
              <a:t>db.shutdownServer</a:t>
            </a:r>
            <a:r>
              <a:rPr lang="en-US" altLang="zh-CN" dirty="0" smtClean="0"/>
              <a:t>()</a:t>
            </a:r>
            <a:endParaRPr lang="en-US" altLang="zh-CN" dirty="0"/>
          </a:p>
        </p:txBody>
      </p:sp>
    </p:spTree>
    <p:extLst>
      <p:ext uri="{BB962C8B-B14F-4D97-AF65-F5344CB8AC3E}">
        <p14:creationId xmlns:p14="http://schemas.microsoft.com/office/powerpoint/2010/main" val="37433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48680"/>
            <a:ext cx="8229600" cy="648072"/>
          </a:xfrm>
        </p:spPr>
        <p:txBody>
          <a:bodyPr>
            <a:normAutofit fontScale="90000"/>
          </a:bodyPr>
          <a:lstStyle/>
          <a:p>
            <a:r>
              <a:rPr lang="en-US" altLang="zh-CN" dirty="0" err="1" smtClean="0"/>
              <a:t>Mongodb</a:t>
            </a:r>
            <a:r>
              <a:rPr lang="zh-CN" altLang="en-US" dirty="0" smtClean="0"/>
              <a:t>数据库课程概要</a:t>
            </a:r>
            <a:endParaRPr lang="zh-CN" altLang="en-US" dirty="0"/>
          </a:p>
        </p:txBody>
      </p:sp>
      <p:sp>
        <p:nvSpPr>
          <p:cNvPr id="3" name="内容占位符 2"/>
          <p:cNvSpPr>
            <a:spLocks noGrp="1"/>
          </p:cNvSpPr>
          <p:nvPr>
            <p:ph idx="1"/>
          </p:nvPr>
        </p:nvSpPr>
        <p:spPr>
          <a:xfrm>
            <a:off x="971600" y="1412776"/>
            <a:ext cx="7416824" cy="4752528"/>
          </a:xfrm>
        </p:spPr>
        <p:txBody>
          <a:bodyPr>
            <a:normAutofit/>
          </a:bodyPr>
          <a:lstStyle/>
          <a:p>
            <a:pPr marL="0" indent="0">
              <a:buNone/>
            </a:pPr>
            <a:r>
              <a:rPr lang="en-US" altLang="zh-CN" sz="2800" dirty="0" smtClean="0"/>
              <a:t>1.</a:t>
            </a:r>
            <a:r>
              <a:rPr lang="zh-CN" altLang="en-US" sz="2800" dirty="0" smtClean="0"/>
              <a:t>认识</a:t>
            </a:r>
            <a:r>
              <a:rPr lang="en-US" altLang="zh-CN" sz="2800" dirty="0" smtClean="0"/>
              <a:t>NoSQL</a:t>
            </a:r>
          </a:p>
          <a:p>
            <a:pPr marL="0" indent="0">
              <a:buNone/>
            </a:pPr>
            <a:r>
              <a:rPr lang="en-US" altLang="zh-CN" sz="2800" dirty="0" smtClean="0"/>
              <a:t>2.</a:t>
            </a:r>
            <a:r>
              <a:rPr lang="zh-CN" altLang="en-US" sz="2800" dirty="0" smtClean="0"/>
              <a:t>安装与</a:t>
            </a:r>
            <a:r>
              <a:rPr lang="zh-CN" altLang="en-US" sz="2800" dirty="0" smtClean="0"/>
              <a:t>配置</a:t>
            </a:r>
            <a:endParaRPr lang="en-US" altLang="zh-CN" sz="2800" dirty="0" smtClean="0"/>
          </a:p>
          <a:p>
            <a:pPr marL="0" indent="0">
              <a:buNone/>
            </a:pPr>
            <a:r>
              <a:rPr lang="en-US" altLang="zh-CN" sz="2800" dirty="0"/>
              <a:t>3</a:t>
            </a:r>
            <a:r>
              <a:rPr lang="en-US" altLang="zh-CN" sz="2800" dirty="0" smtClean="0"/>
              <a:t>.mongodb</a:t>
            </a:r>
            <a:r>
              <a:rPr lang="zh-CN" altLang="en-US" sz="2800" dirty="0" smtClean="0"/>
              <a:t>的基本操作</a:t>
            </a:r>
            <a:endParaRPr lang="en-US" altLang="zh-CN" sz="2800" dirty="0"/>
          </a:p>
          <a:p>
            <a:pPr marL="0" indent="0">
              <a:buNone/>
            </a:pPr>
            <a:r>
              <a:rPr lang="en-US" altLang="zh-CN" sz="2800" dirty="0"/>
              <a:t>4</a:t>
            </a:r>
            <a:r>
              <a:rPr lang="en-US" altLang="zh-CN" sz="2800" dirty="0" smtClean="0"/>
              <a:t>.mongodb</a:t>
            </a:r>
            <a:r>
              <a:rPr lang="zh-CN" altLang="en-US" sz="2800" dirty="0" smtClean="0"/>
              <a:t>的查询操作</a:t>
            </a:r>
            <a:endParaRPr lang="en-US" altLang="zh-CN" sz="2800" dirty="0"/>
          </a:p>
          <a:p>
            <a:pPr marL="0" indent="0">
              <a:buNone/>
            </a:pPr>
            <a:r>
              <a:rPr lang="en-US" altLang="zh-CN" sz="2800" dirty="0"/>
              <a:t>5</a:t>
            </a:r>
            <a:r>
              <a:rPr lang="en-US" altLang="zh-CN" sz="2800" dirty="0" smtClean="0"/>
              <a:t>.mongodb</a:t>
            </a:r>
            <a:r>
              <a:rPr lang="zh-CN" altLang="en-US" sz="2800" dirty="0" smtClean="0"/>
              <a:t>的聚合操作</a:t>
            </a:r>
            <a:endParaRPr lang="en-US" altLang="zh-CN" sz="2800" dirty="0"/>
          </a:p>
          <a:p>
            <a:pPr marL="0" indent="0">
              <a:buNone/>
            </a:pPr>
            <a:r>
              <a:rPr lang="en-US" altLang="zh-CN" sz="2800" dirty="0"/>
              <a:t>6</a:t>
            </a:r>
            <a:r>
              <a:rPr lang="en-US" altLang="zh-CN" sz="2800" dirty="0" smtClean="0"/>
              <a:t>.mongodb</a:t>
            </a:r>
            <a:r>
              <a:rPr lang="zh-CN" altLang="en-US" sz="2800" dirty="0" smtClean="0"/>
              <a:t>的索引</a:t>
            </a:r>
            <a:endParaRPr lang="en-US" altLang="zh-CN" sz="2800" dirty="0" smtClean="0"/>
          </a:p>
          <a:p>
            <a:pPr marL="0" indent="0">
              <a:buNone/>
            </a:pPr>
            <a:r>
              <a:rPr lang="en-US" altLang="zh-CN" sz="2800" dirty="0"/>
              <a:t>7</a:t>
            </a:r>
            <a:r>
              <a:rPr lang="en-US" altLang="zh-CN" sz="2800" dirty="0" smtClean="0"/>
              <a:t>.</a:t>
            </a:r>
            <a:r>
              <a:rPr lang="zh-CN" altLang="en-US" sz="2800" dirty="0" smtClean="0"/>
              <a:t>备份与恢复</a:t>
            </a:r>
            <a:endParaRPr lang="en-US" altLang="zh-CN" sz="2800" dirty="0" smtClean="0"/>
          </a:p>
          <a:p>
            <a:pPr marL="0" indent="0">
              <a:buNone/>
            </a:pPr>
            <a:r>
              <a:rPr lang="en-US" altLang="zh-CN" sz="2800" dirty="0" smtClean="0"/>
              <a:t>8</a:t>
            </a:r>
            <a:r>
              <a:rPr lang="en-US" altLang="zh-CN" sz="2800" dirty="0" smtClean="0"/>
              <a:t>.Python</a:t>
            </a:r>
            <a:r>
              <a:rPr lang="zh-CN" altLang="en-US" sz="2800" dirty="0" smtClean="0"/>
              <a:t>与</a:t>
            </a:r>
            <a:r>
              <a:rPr lang="en-US" altLang="zh-CN" sz="2800" dirty="0" err="1" smtClean="0"/>
              <a:t>mongodb</a:t>
            </a:r>
            <a:r>
              <a:rPr lang="zh-CN" altLang="en-US" sz="2800" dirty="0" smtClean="0"/>
              <a:t>的</a:t>
            </a:r>
            <a:r>
              <a:rPr lang="zh-CN" altLang="en-US" sz="2800" dirty="0" smtClean="0"/>
              <a:t>交互</a:t>
            </a:r>
            <a:endParaRPr lang="en-US" altLang="zh-CN" sz="2800" dirty="0" smtClean="0"/>
          </a:p>
          <a:p>
            <a:pPr marL="0" indent="0">
              <a:buNone/>
            </a:pPr>
            <a:r>
              <a:rPr lang="en-US" altLang="zh-CN" sz="2000" dirty="0">
                <a:hlinkClick r:id="rId3"/>
              </a:rPr>
              <a:t>https://</a:t>
            </a:r>
            <a:r>
              <a:rPr lang="en-US" altLang="zh-CN" sz="2000" dirty="0" err="1">
                <a:hlinkClick r:id="rId3"/>
              </a:rPr>
              <a:t>my.oschina.net</a:t>
            </a:r>
            <a:r>
              <a:rPr lang="en-US" altLang="zh-CN" sz="2000" dirty="0">
                <a:hlinkClick r:id="rId3"/>
              </a:rPr>
              <a:t>/</a:t>
            </a:r>
            <a:r>
              <a:rPr lang="en-US" altLang="zh-CN" sz="2000" dirty="0" err="1">
                <a:hlinkClick r:id="rId3"/>
              </a:rPr>
              <a:t>qinlinwang</a:t>
            </a:r>
            <a:r>
              <a:rPr lang="en-US" altLang="zh-CN" sz="2000" dirty="0">
                <a:hlinkClick r:id="rId3"/>
              </a:rPr>
              <a:t>/blog/82295</a:t>
            </a:r>
            <a:endParaRPr lang="en-US" altLang="zh-CN" sz="2000" dirty="0" smtClean="0"/>
          </a:p>
        </p:txBody>
      </p:sp>
    </p:spTree>
    <p:extLst>
      <p:ext uri="{BB962C8B-B14F-4D97-AF65-F5344CB8AC3E}">
        <p14:creationId xmlns:p14="http://schemas.microsoft.com/office/powerpoint/2010/main" val="37399275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764704"/>
            <a:ext cx="8229600" cy="461665"/>
          </a:xfrm>
          <a:prstGeom prst="rect">
            <a:avLst/>
          </a:prstGeom>
        </p:spPr>
        <p:txBody>
          <a:bodyPr wrap="square">
            <a:spAutoFit/>
          </a:bodyPr>
          <a:lstStyle/>
          <a:p>
            <a:r>
              <a:rPr lang="en-US" altLang="zh-CN" sz="2400" dirty="0" smtClean="0"/>
              <a:t>2.MongoDB</a:t>
            </a:r>
            <a:r>
              <a:rPr lang="zh-CN" altLang="en-US" sz="2400" dirty="0" smtClean="0"/>
              <a:t>的安装配置</a:t>
            </a:r>
            <a:endParaRPr lang="en-US" altLang="zh-CN" sz="2400" dirty="0" smtClean="0"/>
          </a:p>
        </p:txBody>
      </p:sp>
      <p:sp>
        <p:nvSpPr>
          <p:cNvPr id="4" name="文本框 3"/>
          <p:cNvSpPr txBox="1"/>
          <p:nvPr/>
        </p:nvSpPr>
        <p:spPr>
          <a:xfrm>
            <a:off x="644344" y="1412776"/>
            <a:ext cx="7560840" cy="4524315"/>
          </a:xfrm>
          <a:prstGeom prst="rect">
            <a:avLst/>
          </a:prstGeom>
          <a:noFill/>
        </p:spPr>
        <p:txBody>
          <a:bodyPr wrap="square" rtlCol="0">
            <a:spAutoFit/>
          </a:bodyPr>
          <a:lstStyle/>
          <a:p>
            <a:r>
              <a:rPr lang="en-US" altLang="zh-CN" dirty="0" smtClean="0"/>
              <a:t>2.3</a:t>
            </a:r>
            <a:r>
              <a:rPr lang="zh-CN" altLang="en-US" dirty="0" smtClean="0"/>
              <a:t> </a:t>
            </a:r>
            <a:r>
              <a:rPr lang="en-US" altLang="zh-CN" dirty="0" smtClean="0"/>
              <a:t>GUI---</a:t>
            </a:r>
            <a:r>
              <a:rPr lang="en-US" altLang="zh-CN" dirty="0" err="1" smtClean="0"/>
              <a:t>robomongo</a:t>
            </a:r>
            <a:endParaRPr lang="en-US" altLang="zh-CN" dirty="0"/>
          </a:p>
          <a:p>
            <a:endParaRPr lang="en-US" altLang="zh-CN" dirty="0" smtClean="0"/>
          </a:p>
          <a:p>
            <a:pPr lvl="1"/>
            <a:r>
              <a:rPr lang="en-US" altLang="zh-CN" dirty="0" smtClean="0"/>
              <a:t>2.3.0</a:t>
            </a:r>
            <a:r>
              <a:rPr lang="zh-CN" altLang="en-US" dirty="0" smtClean="0"/>
              <a:t>下载地址</a:t>
            </a:r>
            <a:r>
              <a:rPr lang="en-US" altLang="zh-CN" dirty="0"/>
              <a:t>: </a:t>
            </a:r>
            <a:endParaRPr lang="en-US" altLang="zh-CN" dirty="0" smtClean="0"/>
          </a:p>
          <a:p>
            <a:pPr lvl="1"/>
            <a:r>
              <a:rPr lang="en-US" altLang="zh-CN" dirty="0"/>
              <a:t>	</a:t>
            </a:r>
            <a:r>
              <a:rPr lang="en-US" altLang="zh-CN" dirty="0" smtClean="0"/>
              <a:t>https</a:t>
            </a:r>
            <a:r>
              <a:rPr lang="en-US" altLang="zh-CN" dirty="0"/>
              <a:t>://</a:t>
            </a:r>
            <a:r>
              <a:rPr lang="en-US" altLang="zh-CN" dirty="0" err="1" smtClean="0"/>
              <a:t>robomongo.org</a:t>
            </a:r>
            <a:r>
              <a:rPr lang="en-US" altLang="zh-CN" dirty="0" smtClean="0"/>
              <a:t>/download</a:t>
            </a:r>
          </a:p>
          <a:p>
            <a:pPr lvl="1"/>
            <a:endParaRPr lang="en-US" altLang="zh-CN" dirty="0" smtClean="0"/>
          </a:p>
          <a:p>
            <a:pPr lvl="1"/>
            <a:r>
              <a:rPr lang="en-US" altLang="zh-CN" dirty="0" smtClean="0"/>
              <a:t>2.3.1</a:t>
            </a:r>
            <a:r>
              <a:rPr lang="zh-CN" altLang="en-US" dirty="0" smtClean="0"/>
              <a:t> </a:t>
            </a:r>
            <a:r>
              <a:rPr lang="en-US" altLang="zh-CN" dirty="0" err="1" smtClean="0"/>
              <a:t>robomongo</a:t>
            </a:r>
            <a:r>
              <a:rPr lang="zh-CN" altLang="en-US" dirty="0" smtClean="0"/>
              <a:t>的安装</a:t>
            </a:r>
            <a:endParaRPr lang="en-US" altLang="zh-CN" dirty="0" smtClean="0"/>
          </a:p>
          <a:p>
            <a:pPr lvl="1"/>
            <a:endParaRPr lang="en-US" altLang="zh-CN" dirty="0" smtClean="0"/>
          </a:p>
          <a:p>
            <a:pPr lvl="1"/>
            <a:r>
              <a:rPr lang="en-US" altLang="zh-CN" dirty="0"/>
              <a:t>	tar </a:t>
            </a:r>
            <a:r>
              <a:rPr lang="en-US" altLang="zh-CN" dirty="0" err="1"/>
              <a:t>zxvf</a:t>
            </a:r>
            <a:r>
              <a:rPr lang="en-US" altLang="zh-CN" dirty="0"/>
              <a:t> </a:t>
            </a:r>
            <a:r>
              <a:rPr lang="en-US" altLang="zh-CN" dirty="0" smtClean="0"/>
              <a:t>robomongo-0.9.0-linux-x86_64-0786489.tar.gz</a:t>
            </a:r>
          </a:p>
          <a:p>
            <a:pPr lvl="1"/>
            <a:r>
              <a:rPr lang="en-US" altLang="zh-CN" dirty="0"/>
              <a:t>	</a:t>
            </a:r>
            <a:endParaRPr lang="en-US" altLang="zh-CN" dirty="0" smtClean="0"/>
          </a:p>
          <a:p>
            <a:pPr lvl="1"/>
            <a:r>
              <a:rPr lang="en-US" altLang="zh-CN" dirty="0"/>
              <a:t>	</a:t>
            </a:r>
            <a:r>
              <a:rPr lang="zh-CN" altLang="en-US" dirty="0" smtClean="0"/>
              <a:t>直接在</a:t>
            </a:r>
            <a:r>
              <a:rPr lang="en-US" altLang="zh-CN" dirty="0" smtClean="0"/>
              <a:t>bin</a:t>
            </a:r>
            <a:r>
              <a:rPr lang="zh-CN" altLang="en-US" dirty="0" smtClean="0"/>
              <a:t>目录下运行</a:t>
            </a:r>
            <a:endParaRPr lang="en-US" altLang="zh-CN" dirty="0" smtClean="0"/>
          </a:p>
          <a:p>
            <a:pPr lvl="1"/>
            <a:endParaRPr lang="en-US" altLang="zh-CN" dirty="0" smtClean="0"/>
          </a:p>
          <a:p>
            <a:pPr lvl="1"/>
            <a:r>
              <a:rPr lang="en-US" altLang="zh-CN" dirty="0" smtClean="0"/>
              <a:t>2.3.2</a:t>
            </a:r>
            <a:r>
              <a:rPr lang="zh-CN" altLang="en-US" dirty="0" smtClean="0"/>
              <a:t> 简单使用</a:t>
            </a:r>
            <a:endParaRPr lang="en-US" altLang="zh-CN" dirty="0" smtClean="0"/>
          </a:p>
          <a:p>
            <a:pPr lvl="1"/>
            <a:endParaRPr lang="en-US" altLang="zh-CN" dirty="0" smtClean="0"/>
          </a:p>
          <a:p>
            <a:pPr lvl="1"/>
            <a:r>
              <a:rPr lang="en-US" altLang="zh-CN" dirty="0" smtClean="0"/>
              <a:t>	1.</a:t>
            </a:r>
            <a:r>
              <a:rPr lang="zh-CN" altLang="en-US" dirty="0" smtClean="0"/>
              <a:t>链接数据库</a:t>
            </a:r>
            <a:endParaRPr lang="en-US" altLang="zh-CN" dirty="0" smtClean="0"/>
          </a:p>
          <a:p>
            <a:pPr lvl="1"/>
            <a:r>
              <a:rPr lang="en-US" altLang="zh-CN" dirty="0"/>
              <a:t>	</a:t>
            </a:r>
            <a:endParaRPr lang="en-US" altLang="zh-CN" dirty="0" smtClean="0"/>
          </a:p>
          <a:p>
            <a:pPr lvl="1"/>
            <a:r>
              <a:rPr lang="en-US" altLang="zh-CN" dirty="0"/>
              <a:t>	</a:t>
            </a:r>
            <a:r>
              <a:rPr lang="en-US" altLang="zh-CN" dirty="0" smtClean="0"/>
              <a:t>2.</a:t>
            </a:r>
            <a:r>
              <a:rPr lang="zh-CN" altLang="en-US" dirty="0" smtClean="0"/>
              <a:t>测试</a:t>
            </a:r>
            <a:endParaRPr lang="en-US" altLang="zh-CN" dirty="0" smtClean="0"/>
          </a:p>
        </p:txBody>
      </p:sp>
    </p:spTree>
    <p:extLst>
      <p:ext uri="{BB962C8B-B14F-4D97-AF65-F5344CB8AC3E}">
        <p14:creationId xmlns:p14="http://schemas.microsoft.com/office/powerpoint/2010/main" val="1528217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692696"/>
            <a:ext cx="8229600" cy="461665"/>
          </a:xfrm>
          <a:prstGeom prst="rect">
            <a:avLst/>
          </a:prstGeom>
        </p:spPr>
        <p:txBody>
          <a:bodyPr wrap="square">
            <a:spAutoFit/>
          </a:bodyPr>
          <a:lstStyle/>
          <a:p>
            <a:r>
              <a:rPr lang="en-US" altLang="zh-CN" sz="2400" dirty="0" smtClean="0"/>
              <a:t>.MongoDB</a:t>
            </a:r>
            <a:r>
              <a:rPr lang="zh-CN" altLang="en-US" sz="2400" dirty="0" smtClean="0"/>
              <a:t>的权限管理</a:t>
            </a:r>
            <a:endParaRPr lang="en-US" altLang="zh-CN" sz="2400" dirty="0" smtClean="0"/>
          </a:p>
        </p:txBody>
      </p:sp>
      <p:sp>
        <p:nvSpPr>
          <p:cNvPr id="2" name="文本框 1"/>
          <p:cNvSpPr txBox="1"/>
          <p:nvPr/>
        </p:nvSpPr>
        <p:spPr>
          <a:xfrm>
            <a:off x="683568" y="1268760"/>
            <a:ext cx="8260232" cy="4801314"/>
          </a:xfrm>
          <a:prstGeom prst="rect">
            <a:avLst/>
          </a:prstGeom>
          <a:noFill/>
        </p:spPr>
        <p:txBody>
          <a:bodyPr wrap="square" rtlCol="0">
            <a:spAutoFit/>
          </a:bodyPr>
          <a:lstStyle/>
          <a:p>
            <a:r>
              <a:rPr kumimoji="1" lang="en-US" altLang="zh-CN" dirty="0" smtClean="0"/>
              <a:t>.1</a:t>
            </a:r>
            <a:r>
              <a:rPr kumimoji="1" lang="zh-CN" altLang="en-US" dirty="0" smtClean="0"/>
              <a:t> 为什么要设置权限管理</a:t>
            </a:r>
            <a:endParaRPr kumimoji="1" lang="en-US" altLang="zh-CN" dirty="0" smtClean="0"/>
          </a:p>
          <a:p>
            <a:r>
              <a:rPr kumimoji="1" lang="en-US" altLang="zh-CN" dirty="0" smtClean="0"/>
              <a:t>	</a:t>
            </a:r>
            <a:r>
              <a:rPr kumimoji="1" lang="zh-CN" altLang="en-US" dirty="0" smtClean="0"/>
              <a:t>刚安装完毕的</a:t>
            </a:r>
            <a:r>
              <a:rPr kumimoji="1" lang="en-US" altLang="zh-CN" dirty="0" err="1" smtClean="0"/>
              <a:t>mongodb</a:t>
            </a:r>
            <a:r>
              <a:rPr kumimoji="1" lang="zh-CN" altLang="en-US" dirty="0" smtClean="0"/>
              <a:t>默认不适用权限认证方式启动，然而公网运行系统需要设置权限以保证数据安全</a:t>
            </a:r>
            <a:endParaRPr kumimoji="1" lang="en-US" altLang="zh-CN" dirty="0" smtClean="0"/>
          </a:p>
          <a:p>
            <a:endParaRPr kumimoji="1" lang="en-US" altLang="zh-CN" dirty="0"/>
          </a:p>
          <a:p>
            <a:r>
              <a:rPr kumimoji="1" lang="en-US" altLang="zh-CN" dirty="0" smtClean="0"/>
              <a:t>.2</a:t>
            </a:r>
            <a:r>
              <a:rPr kumimoji="1" lang="zh-CN" altLang="en-US" dirty="0" smtClean="0"/>
              <a:t> </a:t>
            </a:r>
            <a:r>
              <a:rPr kumimoji="1" lang="en-US" altLang="zh-CN" dirty="0" smtClean="0"/>
              <a:t>MongoDB</a:t>
            </a:r>
            <a:r>
              <a:rPr kumimoji="1" lang="zh-CN" altLang="en-US" dirty="0" smtClean="0"/>
              <a:t>的权限管理方案</a:t>
            </a:r>
            <a:endParaRPr kumimoji="1" lang="en-US" altLang="zh-CN" dirty="0" smtClean="0"/>
          </a:p>
          <a:p>
            <a:r>
              <a:rPr kumimoji="1" lang="en-US" altLang="zh-CN" dirty="0" smtClean="0"/>
              <a:t>	</a:t>
            </a:r>
            <a:r>
              <a:rPr kumimoji="1" lang="zh-CN" altLang="en-US" dirty="0" smtClean="0"/>
              <a:t>①</a:t>
            </a:r>
            <a:r>
              <a:rPr kumimoji="1" lang="en-US" altLang="zh-CN" dirty="0" err="1" smtClean="0"/>
              <a:t>mongodb</a:t>
            </a:r>
            <a:r>
              <a:rPr kumimoji="1" lang="zh-CN" altLang="en-US" dirty="0" smtClean="0"/>
              <a:t>没有默认管理员账号</a:t>
            </a:r>
            <a:r>
              <a:rPr kumimoji="1" lang="en-US" altLang="zh-CN" dirty="0" smtClean="0"/>
              <a:t>,</a:t>
            </a:r>
            <a:r>
              <a:rPr kumimoji="1" lang="zh-CN" altLang="en-US" dirty="0" smtClean="0"/>
              <a:t>需要添加管理员账号，开启验证</a:t>
            </a:r>
            <a:endParaRPr kumimoji="1" lang="en-US" altLang="zh-CN" dirty="0" smtClean="0"/>
          </a:p>
          <a:p>
            <a:r>
              <a:rPr kumimoji="1" lang="en-US" altLang="zh-CN" dirty="0"/>
              <a:t>	</a:t>
            </a:r>
            <a:r>
              <a:rPr kumimoji="1" lang="zh-CN" altLang="en-US" dirty="0" smtClean="0"/>
              <a:t>②用户只能在用户所在的数据库登录</a:t>
            </a:r>
            <a:endParaRPr kumimoji="1" lang="en-US" altLang="zh-CN" dirty="0" smtClean="0"/>
          </a:p>
          <a:p>
            <a:r>
              <a:rPr kumimoji="1" lang="en-US" altLang="zh-CN" dirty="0"/>
              <a:t>	</a:t>
            </a:r>
            <a:r>
              <a:rPr kumimoji="1" lang="zh-CN" altLang="en-US" dirty="0" smtClean="0"/>
              <a:t>③管理员账号可以管理所有数据库</a:t>
            </a:r>
            <a:endParaRPr kumimoji="1" lang="en-US" altLang="zh-CN" dirty="0"/>
          </a:p>
          <a:p>
            <a:endParaRPr kumimoji="1" lang="en-US" altLang="zh-CN" dirty="0" smtClean="0"/>
          </a:p>
          <a:p>
            <a:r>
              <a:rPr kumimoji="1" lang="en-US" altLang="zh-CN" dirty="0" smtClean="0"/>
              <a:t>.3</a:t>
            </a:r>
            <a:r>
              <a:rPr kumimoji="1" lang="zh-CN" altLang="en-US" dirty="0" smtClean="0"/>
              <a:t> 开启权限认证的方式</a:t>
            </a:r>
            <a:endParaRPr kumimoji="1" lang="en-US" altLang="zh-CN" dirty="0" smtClean="0"/>
          </a:p>
          <a:p>
            <a:r>
              <a:rPr kumimoji="1" lang="en-US" altLang="zh-CN" dirty="0" smtClean="0"/>
              <a:t>	</a:t>
            </a:r>
            <a:r>
              <a:rPr kumimoji="1" lang="zh-CN" altLang="en-US" dirty="0" smtClean="0"/>
              <a:t>权限认证默认是关闭的</a:t>
            </a:r>
            <a:endParaRPr kumimoji="1" lang="en-US" altLang="zh-CN" dirty="0" smtClean="0"/>
          </a:p>
          <a:p>
            <a:endParaRPr kumimoji="1" lang="en-US" altLang="zh-CN" dirty="0"/>
          </a:p>
          <a:p>
            <a:r>
              <a:rPr kumimoji="1" lang="en-US" altLang="zh-CN" dirty="0" smtClean="0"/>
              <a:t>	</a:t>
            </a:r>
            <a:r>
              <a:rPr kumimoji="1" lang="zh-CN" altLang="en-US" dirty="0" smtClean="0"/>
              <a:t>①在启动数据库的时候添加</a:t>
            </a:r>
            <a:r>
              <a:rPr kumimoji="1" lang="en-US" altLang="zh-CN" dirty="0" smtClean="0"/>
              <a:t>--</a:t>
            </a:r>
            <a:r>
              <a:rPr kumimoji="1" lang="en-US" altLang="zh-CN" dirty="0" err="1" smtClean="0"/>
              <a:t>auth</a:t>
            </a:r>
            <a:r>
              <a:rPr kumimoji="1" lang="zh-CN" altLang="en-US" dirty="0" smtClean="0"/>
              <a:t>参数</a:t>
            </a:r>
            <a:endParaRPr kumimoji="1" lang="en-US" altLang="zh-CN" dirty="0" smtClean="0"/>
          </a:p>
          <a:p>
            <a:r>
              <a:rPr kumimoji="1" lang="en-US" altLang="zh-CN" dirty="0"/>
              <a:t>	</a:t>
            </a:r>
            <a:r>
              <a:rPr kumimoji="1" lang="en-US" altLang="zh-CN" dirty="0" smtClean="0"/>
              <a:t>	</a:t>
            </a:r>
            <a:r>
              <a:rPr kumimoji="1" lang="en-US" altLang="zh-CN" dirty="0" err="1" smtClean="0"/>
              <a:t>sudo</a:t>
            </a:r>
            <a:r>
              <a:rPr kumimoji="1" lang="zh-CN" altLang="en-US" dirty="0" smtClean="0"/>
              <a:t> </a:t>
            </a:r>
            <a:r>
              <a:rPr kumimoji="1" lang="en-US" altLang="zh-CN" dirty="0" err="1" smtClean="0"/>
              <a:t>mongod</a:t>
            </a:r>
            <a:r>
              <a:rPr kumimoji="1" lang="zh-CN" altLang="en-US" dirty="0" smtClean="0"/>
              <a:t> </a:t>
            </a:r>
            <a:r>
              <a:rPr kumimoji="1" lang="en-US" altLang="zh-CN" dirty="0" smtClean="0"/>
              <a:t>--</a:t>
            </a:r>
            <a:r>
              <a:rPr kumimoji="1" lang="en-US" altLang="zh-CN" dirty="0" err="1" smtClean="0"/>
              <a:t>auth</a:t>
            </a:r>
            <a:endParaRPr kumimoji="1" lang="en-US" altLang="zh-CN" dirty="0" smtClean="0"/>
          </a:p>
          <a:p>
            <a:endParaRPr kumimoji="1" lang="en-US" altLang="zh-CN" dirty="0" smtClean="0"/>
          </a:p>
          <a:p>
            <a:r>
              <a:rPr kumimoji="1" lang="en-US" altLang="zh-CN" dirty="0" smtClean="0"/>
              <a:t>	</a:t>
            </a:r>
            <a:r>
              <a:rPr kumimoji="1" lang="zh-CN" altLang="en-US" dirty="0" smtClean="0"/>
              <a:t>②在配置文件中添加</a:t>
            </a:r>
            <a:r>
              <a:rPr kumimoji="1" lang="en-US" altLang="zh-CN" dirty="0" err="1" smtClean="0"/>
              <a:t>auth</a:t>
            </a:r>
            <a:r>
              <a:rPr kumimoji="1" lang="zh-CN" altLang="en-US" dirty="0" smtClean="0"/>
              <a:t> </a:t>
            </a:r>
            <a:r>
              <a:rPr kumimoji="1" lang="en-US" altLang="zh-CN" dirty="0" smtClean="0"/>
              <a:t>=</a:t>
            </a:r>
            <a:r>
              <a:rPr kumimoji="1" lang="zh-CN" altLang="en-US" dirty="0" smtClean="0"/>
              <a:t> </a:t>
            </a:r>
            <a:r>
              <a:rPr kumimoji="1" lang="en-US" altLang="zh-CN" dirty="0" smtClean="0"/>
              <a:t>true</a:t>
            </a:r>
            <a:r>
              <a:rPr kumimoji="1" lang="zh-CN" altLang="en-US" dirty="0" smtClean="0"/>
              <a:t>，然后加载配置文件启动</a:t>
            </a:r>
            <a:endParaRPr kumimoji="1" lang="en-US" altLang="zh-CN" dirty="0" smtClean="0"/>
          </a:p>
          <a:p>
            <a:r>
              <a:rPr kumimoji="1" lang="en-US" altLang="zh-CN" dirty="0"/>
              <a:t>	</a:t>
            </a:r>
            <a:r>
              <a:rPr kumimoji="1" lang="en-US" altLang="zh-CN" dirty="0" smtClean="0"/>
              <a:t>	</a:t>
            </a:r>
          </a:p>
        </p:txBody>
      </p:sp>
    </p:spTree>
    <p:extLst>
      <p:ext uri="{BB962C8B-B14F-4D97-AF65-F5344CB8AC3E}">
        <p14:creationId xmlns:p14="http://schemas.microsoft.com/office/powerpoint/2010/main" val="2113347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692696"/>
            <a:ext cx="8229600" cy="461665"/>
          </a:xfrm>
          <a:prstGeom prst="rect">
            <a:avLst/>
          </a:prstGeom>
        </p:spPr>
        <p:txBody>
          <a:bodyPr wrap="square">
            <a:spAutoFit/>
          </a:bodyPr>
          <a:lstStyle/>
          <a:p>
            <a:r>
              <a:rPr lang="en-US" altLang="zh-CN" sz="2400" dirty="0" smtClean="0"/>
              <a:t>.MongoDB</a:t>
            </a:r>
            <a:r>
              <a:rPr lang="zh-CN" altLang="en-US" sz="2400" dirty="0" smtClean="0"/>
              <a:t>的权限管理</a:t>
            </a:r>
            <a:endParaRPr lang="en-US" altLang="zh-CN" sz="2400" dirty="0" smtClean="0"/>
          </a:p>
        </p:txBody>
      </p:sp>
      <p:sp>
        <p:nvSpPr>
          <p:cNvPr id="2" name="文本框 1"/>
          <p:cNvSpPr txBox="1"/>
          <p:nvPr/>
        </p:nvSpPr>
        <p:spPr>
          <a:xfrm>
            <a:off x="683568" y="1186282"/>
            <a:ext cx="8260232" cy="5078313"/>
          </a:xfrm>
          <a:prstGeom prst="rect">
            <a:avLst/>
          </a:prstGeom>
          <a:noFill/>
        </p:spPr>
        <p:txBody>
          <a:bodyPr wrap="square" rtlCol="0">
            <a:spAutoFit/>
          </a:bodyPr>
          <a:lstStyle/>
          <a:p>
            <a:endParaRPr kumimoji="1" lang="en-US" altLang="zh-CN" dirty="0" smtClean="0"/>
          </a:p>
          <a:p>
            <a:r>
              <a:rPr kumimoji="1" lang="en-US" altLang="zh-CN" dirty="0" smtClean="0"/>
              <a:t>.3mongodb</a:t>
            </a:r>
            <a:r>
              <a:rPr kumimoji="1" lang="zh-CN" altLang="en-US" dirty="0" smtClean="0"/>
              <a:t>创建用户</a:t>
            </a:r>
            <a:endParaRPr kumimoji="1" lang="en-US" altLang="zh-CN" dirty="0" smtClean="0"/>
          </a:p>
          <a:p>
            <a:pPr lvl="1"/>
            <a:r>
              <a:rPr kumimoji="1" lang="en-US" altLang="zh-CN" dirty="0" smtClean="0"/>
              <a:t>1</a:t>
            </a:r>
            <a:r>
              <a:rPr kumimoji="1" lang="en-US" altLang="zh-CN" dirty="0"/>
              <a:t>.</a:t>
            </a:r>
            <a:r>
              <a:rPr kumimoji="1" lang="zh-CN" altLang="en-US" dirty="0" smtClean="0"/>
              <a:t>所有的用户都必须使用管理员账户创建</a:t>
            </a:r>
            <a:endParaRPr kumimoji="1" lang="en-US" altLang="zh-CN" dirty="0"/>
          </a:p>
          <a:p>
            <a:pPr lvl="1"/>
            <a:r>
              <a:rPr kumimoji="1" lang="zh-CN" altLang="en-US" dirty="0" smtClean="0"/>
              <a:t> </a:t>
            </a:r>
            <a:r>
              <a:rPr kumimoji="1" lang="en-US" altLang="zh-CN" dirty="0" smtClean="0"/>
              <a:t>	</a:t>
            </a:r>
          </a:p>
          <a:p>
            <a:pPr lvl="1"/>
            <a:r>
              <a:rPr kumimoji="1" lang="en-US" altLang="zh-CN" dirty="0"/>
              <a:t>	</a:t>
            </a:r>
            <a:r>
              <a:rPr kumimoji="1" lang="en-US" altLang="zh-CN" dirty="0" smtClean="0"/>
              <a:t>use</a:t>
            </a:r>
            <a:r>
              <a:rPr kumimoji="1" lang="zh-CN" altLang="en-US" dirty="0" smtClean="0"/>
              <a:t> </a:t>
            </a:r>
            <a:r>
              <a:rPr kumimoji="1" lang="en-US" altLang="zh-CN" dirty="0" smtClean="0"/>
              <a:t>admin			</a:t>
            </a:r>
            <a:r>
              <a:rPr kumimoji="1" lang="zh-CN" altLang="en-US" dirty="0" smtClean="0"/>
              <a:t>创建管理员用户使用的数据库</a:t>
            </a:r>
            <a:endParaRPr kumimoji="1" lang="en-US" altLang="zh-CN" dirty="0"/>
          </a:p>
          <a:p>
            <a:pPr lvl="1"/>
            <a:endParaRPr kumimoji="1" lang="en-US" altLang="zh-CN" dirty="0" smtClean="0"/>
          </a:p>
          <a:p>
            <a:pPr lvl="1"/>
            <a:endParaRPr kumimoji="1" lang="en-US" altLang="zh-CN" dirty="0"/>
          </a:p>
          <a:p>
            <a:pPr lvl="1"/>
            <a:r>
              <a:rPr kumimoji="1" lang="en-US" altLang="zh-CN" dirty="0" smtClean="0"/>
              <a:t>2.</a:t>
            </a:r>
            <a:r>
              <a:rPr kumimoji="1" lang="zh-CN" altLang="en-US" dirty="0" smtClean="0"/>
              <a:t>选择数据库后使用相应方法创建用户及权限</a:t>
            </a:r>
            <a:endParaRPr kumimoji="1" lang="en-US" altLang="zh-CN" dirty="0" smtClean="0"/>
          </a:p>
          <a:p>
            <a:pPr lvl="1"/>
            <a:endParaRPr kumimoji="1" lang="en-US" altLang="zh-CN" dirty="0" smtClean="0"/>
          </a:p>
          <a:p>
            <a:pPr lvl="1"/>
            <a:r>
              <a:rPr kumimoji="1" lang="en-US" altLang="zh-CN" dirty="0" smtClean="0"/>
              <a:t>	</a:t>
            </a:r>
            <a:r>
              <a:rPr kumimoji="1" lang="en-US" altLang="zh-CN" dirty="0" smtClean="0">
                <a:solidFill>
                  <a:srgbClr val="FF0000"/>
                </a:solidFill>
              </a:rPr>
              <a:t>db.createUser({</a:t>
            </a:r>
          </a:p>
          <a:p>
            <a:pPr lvl="1"/>
            <a:r>
              <a:rPr kumimoji="1" lang="en-US" altLang="zh-CN" dirty="0">
                <a:solidFill>
                  <a:srgbClr val="FF0000"/>
                </a:solidFill>
              </a:rPr>
              <a:t>	</a:t>
            </a:r>
            <a:r>
              <a:rPr kumimoji="1" lang="en-US" altLang="zh-CN" dirty="0" smtClean="0">
                <a:solidFill>
                  <a:srgbClr val="FF0000"/>
                </a:solidFill>
              </a:rPr>
              <a:t>	user:”</a:t>
            </a:r>
            <a:r>
              <a:rPr kumimoji="1" lang="zh-CN" altLang="en-US" dirty="0" smtClean="0">
                <a:solidFill>
                  <a:srgbClr val="FF0000"/>
                </a:solidFill>
              </a:rPr>
              <a:t>用户名</a:t>
            </a:r>
            <a:r>
              <a:rPr kumimoji="1" lang="en-US" altLang="zh-CN" dirty="0" smtClean="0">
                <a:solidFill>
                  <a:srgbClr val="FF0000"/>
                </a:solidFill>
              </a:rPr>
              <a:t>”,</a:t>
            </a:r>
          </a:p>
          <a:p>
            <a:pPr lvl="1"/>
            <a:r>
              <a:rPr kumimoji="1" lang="en-US" altLang="zh-CN" dirty="0">
                <a:solidFill>
                  <a:srgbClr val="FF0000"/>
                </a:solidFill>
              </a:rPr>
              <a:t>	</a:t>
            </a:r>
            <a:r>
              <a:rPr kumimoji="1" lang="en-US" altLang="zh-CN" dirty="0" smtClean="0">
                <a:solidFill>
                  <a:srgbClr val="FF0000"/>
                </a:solidFill>
              </a:rPr>
              <a:t>	</a:t>
            </a:r>
            <a:r>
              <a:rPr kumimoji="1" lang="en-US" altLang="zh-CN" dirty="0" err="1" smtClean="0">
                <a:solidFill>
                  <a:srgbClr val="FF0000"/>
                </a:solidFill>
              </a:rPr>
              <a:t>pwd</a:t>
            </a:r>
            <a:r>
              <a:rPr kumimoji="1" lang="en-US" altLang="zh-CN" dirty="0" smtClean="0">
                <a:solidFill>
                  <a:srgbClr val="FF0000"/>
                </a:solidFill>
              </a:rPr>
              <a:t>:”</a:t>
            </a:r>
            <a:r>
              <a:rPr kumimoji="1" lang="zh-CN" altLang="en-US" dirty="0" smtClean="0">
                <a:solidFill>
                  <a:srgbClr val="FF0000"/>
                </a:solidFill>
              </a:rPr>
              <a:t>密码</a:t>
            </a:r>
            <a:r>
              <a:rPr kumimoji="1" lang="en-US" altLang="zh-CN" dirty="0" smtClean="0">
                <a:solidFill>
                  <a:srgbClr val="FF0000"/>
                </a:solidFill>
              </a:rPr>
              <a:t>”,</a:t>
            </a:r>
          </a:p>
          <a:p>
            <a:pPr lvl="1"/>
            <a:r>
              <a:rPr kumimoji="1" lang="en-US" altLang="zh-CN" dirty="0">
                <a:solidFill>
                  <a:srgbClr val="FF0000"/>
                </a:solidFill>
              </a:rPr>
              <a:t>	</a:t>
            </a:r>
            <a:r>
              <a:rPr kumimoji="1" lang="en-US" altLang="zh-CN" dirty="0" smtClean="0">
                <a:solidFill>
                  <a:srgbClr val="FF0000"/>
                </a:solidFill>
              </a:rPr>
              <a:t>	roles:[{role:”</a:t>
            </a:r>
            <a:r>
              <a:rPr kumimoji="1" lang="zh-CN" altLang="en-US" dirty="0" smtClean="0">
                <a:solidFill>
                  <a:srgbClr val="FF0000"/>
                </a:solidFill>
              </a:rPr>
              <a:t>权限</a:t>
            </a:r>
            <a:r>
              <a:rPr kumimoji="1" lang="en-US" altLang="zh-CN" dirty="0" smtClean="0">
                <a:solidFill>
                  <a:srgbClr val="FF0000"/>
                </a:solidFill>
              </a:rPr>
              <a:t>”,</a:t>
            </a:r>
            <a:r>
              <a:rPr kumimoji="1" lang="en-US" altLang="zh-CN" dirty="0" err="1" smtClean="0">
                <a:solidFill>
                  <a:srgbClr val="FF0000"/>
                </a:solidFill>
              </a:rPr>
              <a:t>db</a:t>
            </a:r>
            <a:r>
              <a:rPr kumimoji="1" lang="en-US" altLang="zh-CN" dirty="0" smtClean="0">
                <a:solidFill>
                  <a:srgbClr val="FF0000"/>
                </a:solidFill>
              </a:rPr>
              <a:t>:”</a:t>
            </a:r>
            <a:r>
              <a:rPr kumimoji="1" lang="zh-CN" altLang="en-US" dirty="0" smtClean="0">
                <a:solidFill>
                  <a:srgbClr val="FF0000"/>
                </a:solidFill>
              </a:rPr>
              <a:t>数据库</a:t>
            </a:r>
            <a:r>
              <a:rPr kumimoji="1" lang="en-US" altLang="zh-CN" dirty="0" smtClean="0">
                <a:solidFill>
                  <a:srgbClr val="FF0000"/>
                </a:solidFill>
              </a:rPr>
              <a:t>”}]</a:t>
            </a:r>
          </a:p>
          <a:p>
            <a:pPr lvl="1"/>
            <a:r>
              <a:rPr kumimoji="1" lang="en-US" altLang="zh-CN" dirty="0" smtClean="0">
                <a:solidFill>
                  <a:srgbClr val="FF0000"/>
                </a:solidFill>
              </a:rPr>
              <a:t>	})</a:t>
            </a:r>
          </a:p>
          <a:p>
            <a:r>
              <a:rPr kumimoji="1" lang="en-US" altLang="zh-CN" dirty="0"/>
              <a:t>	</a:t>
            </a:r>
            <a:endParaRPr kumimoji="1" lang="en-US" altLang="zh-CN" dirty="0" smtClean="0"/>
          </a:p>
          <a:p>
            <a:r>
              <a:rPr kumimoji="1" lang="en-US" altLang="zh-CN" dirty="0"/>
              <a:t>	</a:t>
            </a:r>
            <a:r>
              <a:rPr kumimoji="1" lang="en-US" altLang="zh-CN" dirty="0" smtClean="0"/>
              <a:t>roles</a:t>
            </a:r>
            <a:r>
              <a:rPr kumimoji="1" lang="zh-CN" altLang="en-US" dirty="0" smtClean="0"/>
              <a:t>为权限设置的文档，文档中</a:t>
            </a:r>
            <a:r>
              <a:rPr kumimoji="1" lang="en-US" altLang="zh-CN" dirty="0" err="1" smtClean="0"/>
              <a:t>db</a:t>
            </a:r>
            <a:r>
              <a:rPr kumimoji="1" lang="zh-CN" altLang="en-US" dirty="0" smtClean="0"/>
              <a:t>为指定的数据库，</a:t>
            </a:r>
            <a:r>
              <a:rPr kumimoji="1" lang="en-US" altLang="zh-CN" dirty="0"/>
              <a:t> role</a:t>
            </a:r>
            <a:r>
              <a:rPr kumimoji="1" lang="zh-CN" altLang="en-US" dirty="0"/>
              <a:t>为</a:t>
            </a:r>
            <a:r>
              <a:rPr kumimoji="1" lang="zh-CN" altLang="en-US" dirty="0" smtClean="0"/>
              <a:t>权限</a:t>
            </a:r>
            <a:r>
              <a:rPr kumimoji="1" lang="en-US" altLang="zh-CN" dirty="0" smtClean="0"/>
              <a:t>(</a:t>
            </a:r>
            <a:r>
              <a:rPr kumimoji="1" lang="zh-CN" altLang="en-US" dirty="0" smtClean="0"/>
              <a:t>最常用的为</a:t>
            </a:r>
            <a:r>
              <a:rPr kumimoji="1" lang="en-US" altLang="zh-CN" dirty="0" err="1" smtClean="0"/>
              <a:t>root,read,readWrite</a:t>
            </a:r>
            <a:r>
              <a:rPr kumimoji="1" lang="en-US" altLang="zh-CN" dirty="0" smtClean="0"/>
              <a:t>)</a:t>
            </a:r>
            <a:endParaRPr kumimoji="1" lang="en-US" altLang="zh-CN" dirty="0"/>
          </a:p>
          <a:p>
            <a:pPr lvl="1"/>
            <a:endParaRPr kumimoji="1" lang="en-US" altLang="zh-CN" dirty="0" smtClean="0"/>
          </a:p>
        </p:txBody>
      </p:sp>
    </p:spTree>
    <p:extLst>
      <p:ext uri="{BB962C8B-B14F-4D97-AF65-F5344CB8AC3E}">
        <p14:creationId xmlns:p14="http://schemas.microsoft.com/office/powerpoint/2010/main" val="461954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692696"/>
            <a:ext cx="8229600" cy="461665"/>
          </a:xfrm>
          <a:prstGeom prst="rect">
            <a:avLst/>
          </a:prstGeom>
        </p:spPr>
        <p:txBody>
          <a:bodyPr wrap="square">
            <a:spAutoFit/>
          </a:bodyPr>
          <a:lstStyle/>
          <a:p>
            <a:r>
              <a:rPr lang="en-US" altLang="zh-CN" sz="2400" dirty="0" smtClean="0"/>
              <a:t>.MongoDB</a:t>
            </a:r>
            <a:r>
              <a:rPr lang="zh-CN" altLang="en-US" sz="2400" dirty="0" smtClean="0"/>
              <a:t>的权限管理</a:t>
            </a:r>
            <a:endParaRPr lang="en-US" altLang="zh-CN" sz="2400" dirty="0" smtClean="0"/>
          </a:p>
        </p:txBody>
      </p:sp>
      <p:sp>
        <p:nvSpPr>
          <p:cNvPr id="2" name="文本框 1"/>
          <p:cNvSpPr txBox="1"/>
          <p:nvPr/>
        </p:nvSpPr>
        <p:spPr>
          <a:xfrm>
            <a:off x="683568" y="1268760"/>
            <a:ext cx="8260232" cy="4801314"/>
          </a:xfrm>
          <a:prstGeom prst="rect">
            <a:avLst/>
          </a:prstGeom>
          <a:noFill/>
        </p:spPr>
        <p:txBody>
          <a:bodyPr wrap="square" rtlCol="0">
            <a:spAutoFit/>
          </a:bodyPr>
          <a:lstStyle/>
          <a:p>
            <a:r>
              <a:rPr kumimoji="1" lang="en-US" altLang="zh-CN" dirty="0" smtClean="0"/>
              <a:t>.3mongodb</a:t>
            </a:r>
            <a:r>
              <a:rPr kumimoji="1" lang="zh-CN" altLang="en-US" dirty="0" smtClean="0"/>
              <a:t>创建用户</a:t>
            </a:r>
            <a:endParaRPr kumimoji="1" lang="en-US" altLang="zh-CN" dirty="0" smtClean="0"/>
          </a:p>
          <a:p>
            <a:pPr lvl="1"/>
            <a:endParaRPr kumimoji="1" lang="en-US" altLang="zh-CN" dirty="0" smtClean="0"/>
          </a:p>
          <a:p>
            <a:pPr lvl="1"/>
            <a:r>
              <a:rPr kumimoji="1" lang="en-US" altLang="zh-CN" dirty="0" smtClean="0"/>
              <a:t>3.</a:t>
            </a:r>
            <a:r>
              <a:rPr kumimoji="1" lang="zh-CN" altLang="en-US" dirty="0" smtClean="0"/>
              <a:t>查看已经创建的用户权限</a:t>
            </a:r>
            <a:endParaRPr kumimoji="1" lang="en-US" altLang="zh-CN" dirty="0" smtClean="0"/>
          </a:p>
          <a:p>
            <a:pPr lvl="1"/>
            <a:r>
              <a:rPr kumimoji="1" lang="en-US" altLang="zh-CN" dirty="0"/>
              <a:t>	</a:t>
            </a:r>
            <a:endParaRPr kumimoji="1" lang="en-US" altLang="zh-CN" dirty="0" smtClean="0"/>
          </a:p>
          <a:p>
            <a:pPr lvl="1"/>
            <a:r>
              <a:rPr kumimoji="1" lang="en-US" altLang="zh-CN" dirty="0" smtClean="0"/>
              <a:t>	show</a:t>
            </a:r>
            <a:r>
              <a:rPr kumimoji="1" lang="zh-CN" altLang="en-US" dirty="0" smtClean="0"/>
              <a:t> </a:t>
            </a:r>
            <a:r>
              <a:rPr kumimoji="1" lang="en-US" altLang="zh-CN" dirty="0" smtClean="0"/>
              <a:t>users</a:t>
            </a:r>
          </a:p>
          <a:p>
            <a:pPr lvl="1"/>
            <a:r>
              <a:rPr kumimoji="1" lang="en-US" altLang="zh-CN" dirty="0"/>
              <a:t>	</a:t>
            </a:r>
            <a:endParaRPr kumimoji="1" lang="en-US" altLang="zh-CN" dirty="0" smtClean="0"/>
          </a:p>
          <a:p>
            <a:pPr lvl="1"/>
            <a:r>
              <a:rPr kumimoji="1" lang="en-US" altLang="zh-CN" dirty="0"/>
              <a:t>	</a:t>
            </a:r>
            <a:r>
              <a:rPr kumimoji="1" lang="en-US" altLang="zh-CN" dirty="0" smtClean="0"/>
              <a:t>use</a:t>
            </a:r>
            <a:r>
              <a:rPr kumimoji="1" lang="zh-CN" altLang="en-US" dirty="0" smtClean="0"/>
              <a:t> </a:t>
            </a:r>
            <a:r>
              <a:rPr kumimoji="1" lang="en-US" altLang="zh-CN" dirty="0" smtClean="0"/>
              <a:t>admin</a:t>
            </a:r>
          </a:p>
          <a:p>
            <a:pPr lvl="1"/>
            <a:r>
              <a:rPr kumimoji="1" lang="en-US" altLang="zh-CN" dirty="0"/>
              <a:t>	</a:t>
            </a:r>
            <a:r>
              <a:rPr kumimoji="1" lang="en-US" altLang="zh-CN" dirty="0" err="1" smtClean="0"/>
              <a:t>db.system.users.find</a:t>
            </a:r>
            <a:r>
              <a:rPr kumimoji="1" lang="en-US" altLang="zh-CN" dirty="0" smtClean="0"/>
              <a:t>()</a:t>
            </a:r>
          </a:p>
          <a:p>
            <a:pPr lvl="1"/>
            <a:endParaRPr kumimoji="1" lang="en-US" altLang="zh-CN" dirty="0"/>
          </a:p>
          <a:p>
            <a:pPr lvl="1"/>
            <a:r>
              <a:rPr kumimoji="1" lang="en-US" altLang="zh-CN" dirty="0" smtClean="0"/>
              <a:t>4.</a:t>
            </a:r>
            <a:r>
              <a:rPr kumimoji="1" lang="zh-CN" altLang="en-US" dirty="0" smtClean="0"/>
              <a:t>数据库权限的认证</a:t>
            </a:r>
            <a:endParaRPr kumimoji="1" lang="en-US" altLang="zh-CN" dirty="0" smtClean="0"/>
          </a:p>
          <a:p>
            <a:pPr lvl="1"/>
            <a:r>
              <a:rPr kumimoji="1" lang="en-US" altLang="zh-CN" dirty="0" smtClean="0"/>
              <a:t>	use</a:t>
            </a:r>
            <a:r>
              <a:rPr kumimoji="1" lang="zh-CN" altLang="en-US" dirty="0" smtClean="0"/>
              <a:t> </a:t>
            </a:r>
            <a:r>
              <a:rPr kumimoji="1" lang="en-US" altLang="zh-CN" dirty="0" err="1" smtClean="0"/>
              <a:t>dbname</a:t>
            </a:r>
            <a:endParaRPr kumimoji="1" lang="en-US" altLang="zh-CN" dirty="0"/>
          </a:p>
          <a:p>
            <a:pPr lvl="1"/>
            <a:r>
              <a:rPr kumimoji="1" lang="en-US" altLang="zh-CN" dirty="0" smtClean="0"/>
              <a:t>	</a:t>
            </a:r>
            <a:r>
              <a:rPr kumimoji="1" lang="en-US" altLang="zh-CN" dirty="0" err="1" smtClean="0"/>
              <a:t>db.auth</a:t>
            </a:r>
            <a:r>
              <a:rPr kumimoji="1" lang="en-US" altLang="zh-CN" dirty="0" smtClean="0"/>
              <a:t>(</a:t>
            </a:r>
            <a:r>
              <a:rPr kumimoji="1" lang="en-US" altLang="zh-CN" dirty="0" err="1" smtClean="0"/>
              <a:t>user,pwd</a:t>
            </a:r>
            <a:r>
              <a:rPr kumimoji="1" lang="en-US" altLang="zh-CN" dirty="0" smtClean="0"/>
              <a:t>)</a:t>
            </a:r>
          </a:p>
          <a:p>
            <a:pPr lvl="1"/>
            <a:endParaRPr kumimoji="1" lang="en-US" altLang="zh-CN" dirty="0"/>
          </a:p>
          <a:p>
            <a:pPr lvl="1"/>
            <a:r>
              <a:rPr kumimoji="1" lang="en-US" altLang="zh-CN" dirty="0" smtClean="0"/>
              <a:t>5.</a:t>
            </a:r>
            <a:r>
              <a:rPr kumimoji="1" lang="zh-CN" altLang="en-US" dirty="0" smtClean="0"/>
              <a:t>删除某一用户及权限</a:t>
            </a:r>
            <a:endParaRPr kumimoji="1" lang="en-US" altLang="zh-CN" dirty="0" smtClean="0"/>
          </a:p>
          <a:p>
            <a:pPr lvl="1"/>
            <a:r>
              <a:rPr kumimoji="1" lang="en-US" altLang="zh-CN" dirty="0"/>
              <a:t>	</a:t>
            </a:r>
            <a:endParaRPr kumimoji="1" lang="en-US" altLang="zh-CN" dirty="0" smtClean="0"/>
          </a:p>
          <a:p>
            <a:pPr lvl="1"/>
            <a:r>
              <a:rPr kumimoji="1" lang="en-US" altLang="zh-CN" dirty="0"/>
              <a:t>	</a:t>
            </a:r>
            <a:r>
              <a:rPr kumimoji="1" lang="en-US" altLang="zh-CN" dirty="0" err="1" smtClean="0"/>
              <a:t>db.dropUser</a:t>
            </a:r>
            <a:r>
              <a:rPr kumimoji="1" lang="en-US" altLang="zh-CN" dirty="0" smtClean="0"/>
              <a:t>(</a:t>
            </a:r>
            <a:r>
              <a:rPr kumimoji="1" lang="zh-CN" altLang="en-US" dirty="0" smtClean="0"/>
              <a:t>用户名</a:t>
            </a:r>
            <a:r>
              <a:rPr kumimoji="1" lang="en-US" altLang="zh-CN" dirty="0" smtClean="0"/>
              <a:t>)</a:t>
            </a:r>
            <a:endParaRPr kumimoji="1" lang="en-US" altLang="zh-CN" dirty="0"/>
          </a:p>
          <a:p>
            <a:pPr lvl="1"/>
            <a:endParaRPr kumimoji="1" lang="en-US" altLang="zh-CN" dirty="0" smtClean="0"/>
          </a:p>
        </p:txBody>
      </p:sp>
    </p:spTree>
    <p:extLst>
      <p:ext uri="{BB962C8B-B14F-4D97-AF65-F5344CB8AC3E}">
        <p14:creationId xmlns:p14="http://schemas.microsoft.com/office/powerpoint/2010/main" val="1548525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37928" y="1404958"/>
            <a:ext cx="7488832" cy="369332"/>
          </a:xfrm>
          <a:prstGeom prst="rect">
            <a:avLst/>
          </a:prstGeom>
          <a:noFill/>
        </p:spPr>
        <p:txBody>
          <a:bodyPr wrap="square" rtlCol="0">
            <a:spAutoFit/>
          </a:bodyPr>
          <a:lstStyle/>
          <a:p>
            <a:r>
              <a:rPr kumimoji="1" lang="en-US" altLang="zh-CN" dirty="0" smtClean="0"/>
              <a:t>0.MongoDB</a:t>
            </a:r>
          </a:p>
        </p:txBody>
      </p:sp>
      <p:pic>
        <p:nvPicPr>
          <p:cNvPr id="4" name="图片 3"/>
          <p:cNvPicPr>
            <a:picLocks noChangeAspect="1"/>
          </p:cNvPicPr>
          <p:nvPr/>
        </p:nvPicPr>
        <p:blipFill>
          <a:blip r:embed="rId3"/>
          <a:stretch>
            <a:fillRect/>
          </a:stretch>
        </p:blipFill>
        <p:spPr>
          <a:xfrm>
            <a:off x="1289187" y="1952879"/>
            <a:ext cx="6586314" cy="3655752"/>
          </a:xfrm>
          <a:prstGeom prst="rect">
            <a:avLst/>
          </a:prstGeom>
        </p:spPr>
      </p:pic>
      <p:sp>
        <p:nvSpPr>
          <p:cNvPr id="6" name="矩形 5"/>
          <p:cNvSpPr/>
          <p:nvPr/>
        </p:nvSpPr>
        <p:spPr>
          <a:xfrm>
            <a:off x="467544" y="764704"/>
            <a:ext cx="8229600" cy="461665"/>
          </a:xfrm>
          <a:prstGeom prst="rect">
            <a:avLst/>
          </a:prstGeom>
        </p:spPr>
        <p:txBody>
          <a:bodyPr wrap="square">
            <a:spAutoFit/>
          </a:bodyPr>
          <a:lstStyle/>
          <a:p>
            <a:r>
              <a:rPr lang="en-US" altLang="zh-CN" sz="2400" dirty="0" smtClean="0"/>
              <a:t>3.MongoDB</a:t>
            </a:r>
            <a:r>
              <a:rPr lang="zh-CN" altLang="en-US" sz="2400" dirty="0" smtClean="0"/>
              <a:t>数据库的基本操作</a:t>
            </a:r>
            <a:endParaRPr lang="en-US" altLang="zh-CN" sz="2400" dirty="0" smtClean="0"/>
          </a:p>
        </p:txBody>
      </p:sp>
    </p:spTree>
    <p:extLst>
      <p:ext uri="{BB962C8B-B14F-4D97-AF65-F5344CB8AC3E}">
        <p14:creationId xmlns:p14="http://schemas.microsoft.com/office/powerpoint/2010/main" val="18196996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764704"/>
            <a:ext cx="8229600" cy="461665"/>
          </a:xfrm>
          <a:prstGeom prst="rect">
            <a:avLst/>
          </a:prstGeom>
        </p:spPr>
        <p:txBody>
          <a:bodyPr wrap="square">
            <a:spAutoFit/>
          </a:bodyPr>
          <a:lstStyle/>
          <a:p>
            <a:r>
              <a:rPr lang="en-US" altLang="zh-CN" sz="2400" dirty="0" smtClean="0"/>
              <a:t>3.MongoDB</a:t>
            </a:r>
            <a:r>
              <a:rPr lang="zh-CN" altLang="en-US" sz="2400" dirty="0" smtClean="0"/>
              <a:t>数据库的基本操作</a:t>
            </a:r>
            <a:endParaRPr lang="en-US" altLang="zh-CN" sz="2400" dirty="0" smtClean="0"/>
          </a:p>
        </p:txBody>
      </p:sp>
      <p:sp>
        <p:nvSpPr>
          <p:cNvPr id="4" name="文本框 3"/>
          <p:cNvSpPr txBox="1"/>
          <p:nvPr/>
        </p:nvSpPr>
        <p:spPr>
          <a:xfrm>
            <a:off x="683568" y="1556792"/>
            <a:ext cx="7560840" cy="4524315"/>
          </a:xfrm>
          <a:prstGeom prst="rect">
            <a:avLst/>
          </a:prstGeom>
          <a:noFill/>
        </p:spPr>
        <p:txBody>
          <a:bodyPr wrap="square" rtlCol="0">
            <a:spAutoFit/>
          </a:bodyPr>
          <a:lstStyle/>
          <a:p>
            <a:r>
              <a:rPr lang="en-US" altLang="zh-CN" dirty="0" smtClean="0"/>
              <a:t>1</a:t>
            </a:r>
            <a:r>
              <a:rPr lang="zh-CN" altLang="en-US" dirty="0" smtClean="0"/>
              <a:t> 数据库的相关操作</a:t>
            </a:r>
            <a:endParaRPr lang="en-US" altLang="zh-CN" dirty="0"/>
          </a:p>
          <a:p>
            <a:endParaRPr lang="en-US" altLang="zh-CN" dirty="0" smtClean="0"/>
          </a:p>
          <a:p>
            <a:pPr marL="800100" lvl="1" indent="-342900">
              <a:buAutoNum type="arabicPlain"/>
            </a:pPr>
            <a:r>
              <a:rPr lang="en-US" altLang="zh-CN" dirty="0" err="1" smtClean="0"/>
              <a:t>db</a:t>
            </a:r>
            <a:r>
              <a:rPr lang="en-US" altLang="zh-CN" dirty="0"/>
              <a:t>	</a:t>
            </a:r>
            <a:r>
              <a:rPr lang="en-US" altLang="zh-CN" dirty="0" smtClean="0"/>
              <a:t>	</a:t>
            </a:r>
            <a:r>
              <a:rPr lang="zh-CN" altLang="en-US" dirty="0" smtClean="0"/>
              <a:t>查看当前使用数据库</a:t>
            </a:r>
            <a:endParaRPr lang="en-US" altLang="zh-CN" dirty="0" smtClean="0"/>
          </a:p>
          <a:p>
            <a:pPr marL="800100" lvl="1" indent="-342900">
              <a:buAutoNum type="arabicPlain"/>
            </a:pPr>
            <a:endParaRPr lang="en-US" altLang="zh-CN" dirty="0"/>
          </a:p>
          <a:p>
            <a:pPr marL="800100" lvl="1" indent="-342900">
              <a:buAutoNum type="arabicPlain"/>
            </a:pPr>
            <a:r>
              <a:rPr lang="en-US" altLang="zh-CN" dirty="0" smtClean="0"/>
              <a:t>show</a:t>
            </a:r>
            <a:r>
              <a:rPr lang="zh-CN" altLang="en-US" dirty="0" smtClean="0"/>
              <a:t> </a:t>
            </a:r>
            <a:r>
              <a:rPr lang="en-US" altLang="zh-CN" dirty="0" err="1" smtClean="0"/>
              <a:t>dbs</a:t>
            </a:r>
            <a:r>
              <a:rPr lang="en-US" altLang="zh-CN" dirty="0" smtClean="0"/>
              <a:t>		</a:t>
            </a:r>
            <a:r>
              <a:rPr lang="zh-CN" altLang="en-US" dirty="0" smtClean="0"/>
              <a:t>查看磁盘上存在的数据库</a:t>
            </a:r>
            <a:endParaRPr lang="en-US" altLang="zh-CN" dirty="0" smtClean="0"/>
          </a:p>
          <a:p>
            <a:pPr marL="800100" lvl="1" indent="-342900">
              <a:buAutoNum type="arabicPlain"/>
            </a:pPr>
            <a:endParaRPr lang="en-US" altLang="zh-CN" dirty="0" smtClean="0"/>
          </a:p>
          <a:p>
            <a:pPr marL="800100" lvl="1" indent="-342900">
              <a:buAutoNum type="arabicPlain"/>
            </a:pPr>
            <a:r>
              <a:rPr lang="en-US" altLang="zh-CN" dirty="0" smtClean="0"/>
              <a:t>use</a:t>
            </a:r>
            <a:r>
              <a:rPr lang="zh-CN" altLang="en-US" dirty="0" smtClean="0"/>
              <a:t> </a:t>
            </a:r>
            <a:r>
              <a:rPr lang="en-US" altLang="zh-CN" dirty="0" err="1"/>
              <a:t>dbname</a:t>
            </a:r>
            <a:r>
              <a:rPr lang="en-US" altLang="zh-CN" dirty="0"/>
              <a:t>	</a:t>
            </a:r>
            <a:r>
              <a:rPr lang="zh-CN" altLang="en-US" dirty="0"/>
              <a:t>切换到指定的数据库 </a:t>
            </a:r>
            <a:endParaRPr lang="en-US" altLang="zh-CN" dirty="0"/>
          </a:p>
          <a:p>
            <a:pPr marL="1257300" lvl="2" indent="-342900">
              <a:buAutoNum type="arabicPlain"/>
            </a:pPr>
            <a:r>
              <a:rPr lang="zh-CN" altLang="en-US" dirty="0"/>
              <a:t>数据库不存在也可以使用</a:t>
            </a:r>
            <a:endParaRPr lang="en-US" altLang="zh-CN" dirty="0"/>
          </a:p>
          <a:p>
            <a:pPr marL="1257300" lvl="2" indent="-342900">
              <a:buAutoNum type="arabicPlain"/>
            </a:pPr>
            <a:r>
              <a:rPr lang="zh-CN" altLang="en-US" dirty="0"/>
              <a:t>使用</a:t>
            </a:r>
            <a:r>
              <a:rPr lang="en-US" altLang="zh-CN" dirty="0"/>
              <a:t>use</a:t>
            </a:r>
            <a:r>
              <a:rPr lang="zh-CN" altLang="en-US" dirty="0"/>
              <a:t>之后并没有创建数据库</a:t>
            </a:r>
            <a:endParaRPr lang="en-US" altLang="zh-CN" dirty="0"/>
          </a:p>
          <a:p>
            <a:pPr marL="1257300" lvl="2" indent="-342900">
              <a:buAutoNum type="arabicPlain"/>
            </a:pPr>
            <a:r>
              <a:rPr lang="zh-CN" altLang="en-US" dirty="0"/>
              <a:t>数据库是在手动创建集合或者使用集合的时候创建的</a:t>
            </a:r>
            <a:endParaRPr lang="en-US" altLang="zh-CN" dirty="0"/>
          </a:p>
          <a:p>
            <a:pPr marL="800100" lvl="1" indent="-342900">
              <a:buAutoNum type="arabicPlain"/>
            </a:pPr>
            <a:endParaRPr lang="en-US" altLang="zh-CN" dirty="0" smtClean="0"/>
          </a:p>
          <a:p>
            <a:pPr marL="800100" lvl="1" indent="-342900">
              <a:buAutoNum type="arabicPlain"/>
            </a:pPr>
            <a:r>
              <a:rPr lang="en-US" altLang="zh-CN" dirty="0" err="1" smtClean="0"/>
              <a:t>db.dropDatabase</a:t>
            </a:r>
            <a:r>
              <a:rPr lang="en-US" altLang="zh-CN" dirty="0" smtClean="0"/>
              <a:t>()	</a:t>
            </a:r>
            <a:r>
              <a:rPr lang="zh-CN" altLang="en-US" dirty="0" smtClean="0"/>
              <a:t>删除当前的数据库</a:t>
            </a:r>
            <a:endParaRPr lang="en-US" altLang="zh-CN" dirty="0" smtClean="0"/>
          </a:p>
          <a:p>
            <a:pPr marL="1257300" lvl="2" indent="-342900">
              <a:buAutoNum type="arabicPlain"/>
            </a:pPr>
            <a:r>
              <a:rPr lang="zh-CN" altLang="en-US" dirty="0" smtClean="0"/>
              <a:t>使用该命令时必须已经选择了一个数据库</a:t>
            </a:r>
            <a:endParaRPr lang="en-US" altLang="zh-CN" dirty="0" smtClean="0"/>
          </a:p>
          <a:p>
            <a:pPr marL="800100" lvl="1" indent="-342900">
              <a:buAutoNum type="arabicPlain"/>
            </a:pPr>
            <a:endParaRPr lang="en-US" altLang="zh-CN" dirty="0" smtClean="0"/>
          </a:p>
          <a:p>
            <a:pPr marL="800100" lvl="1" indent="-342900">
              <a:buAutoNum type="arabicPlain"/>
            </a:pPr>
            <a:endParaRPr lang="en-US" altLang="zh-CN" dirty="0"/>
          </a:p>
          <a:p>
            <a:pPr marL="800100" lvl="1" indent="-342900">
              <a:buAutoNum type="arabicPlain"/>
            </a:pPr>
            <a:endParaRPr lang="en-US" altLang="zh-CN" dirty="0" smtClean="0"/>
          </a:p>
        </p:txBody>
      </p:sp>
    </p:spTree>
    <p:extLst>
      <p:ext uri="{BB962C8B-B14F-4D97-AF65-F5344CB8AC3E}">
        <p14:creationId xmlns:p14="http://schemas.microsoft.com/office/powerpoint/2010/main" val="1552902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764704"/>
            <a:ext cx="8229600" cy="461665"/>
          </a:xfrm>
          <a:prstGeom prst="rect">
            <a:avLst/>
          </a:prstGeom>
        </p:spPr>
        <p:txBody>
          <a:bodyPr wrap="square">
            <a:spAutoFit/>
          </a:bodyPr>
          <a:lstStyle/>
          <a:p>
            <a:r>
              <a:rPr lang="en-US" altLang="zh-CN" sz="2400" dirty="0" smtClean="0"/>
              <a:t>3.MongoDB</a:t>
            </a:r>
            <a:r>
              <a:rPr lang="zh-CN" altLang="en-US" sz="2400" dirty="0" smtClean="0"/>
              <a:t>数据库的基本操作</a:t>
            </a:r>
            <a:endParaRPr lang="en-US" altLang="zh-CN" sz="2400" dirty="0" smtClean="0"/>
          </a:p>
        </p:txBody>
      </p:sp>
      <p:sp>
        <p:nvSpPr>
          <p:cNvPr id="4" name="文本框 3"/>
          <p:cNvSpPr txBox="1"/>
          <p:nvPr/>
        </p:nvSpPr>
        <p:spPr>
          <a:xfrm>
            <a:off x="683568" y="1412776"/>
            <a:ext cx="8013576" cy="3693319"/>
          </a:xfrm>
          <a:prstGeom prst="rect">
            <a:avLst/>
          </a:prstGeom>
          <a:noFill/>
        </p:spPr>
        <p:txBody>
          <a:bodyPr wrap="square" rtlCol="0">
            <a:spAutoFit/>
          </a:bodyPr>
          <a:lstStyle/>
          <a:p>
            <a:r>
              <a:rPr lang="en-US" altLang="zh-CN" dirty="0" smtClean="0"/>
              <a:t>2</a:t>
            </a:r>
            <a:r>
              <a:rPr lang="zh-CN" altLang="en-US" dirty="0" smtClean="0"/>
              <a:t> 集合的相关操作</a:t>
            </a:r>
            <a:endParaRPr lang="en-US" altLang="zh-CN" dirty="0"/>
          </a:p>
          <a:p>
            <a:endParaRPr lang="en-US" altLang="zh-CN" dirty="0" smtClean="0"/>
          </a:p>
          <a:p>
            <a:pPr marL="800100" lvl="1" indent="-342900">
              <a:buAutoNum type="arabicPlain"/>
            </a:pPr>
            <a:r>
              <a:rPr lang="en-US" altLang="zh-CN" dirty="0" smtClean="0"/>
              <a:t>show</a:t>
            </a:r>
            <a:r>
              <a:rPr lang="zh-CN" altLang="en-US" dirty="0" smtClean="0"/>
              <a:t> </a:t>
            </a:r>
            <a:r>
              <a:rPr lang="en-US" altLang="zh-CN" dirty="0" smtClean="0"/>
              <a:t>collections</a:t>
            </a:r>
            <a:r>
              <a:rPr lang="en-US" altLang="zh-CN" dirty="0"/>
              <a:t>	</a:t>
            </a:r>
            <a:r>
              <a:rPr lang="en-US" altLang="zh-CN" dirty="0" smtClean="0"/>
              <a:t>	</a:t>
            </a:r>
            <a:r>
              <a:rPr lang="zh-CN" altLang="en-US" dirty="0" smtClean="0"/>
              <a:t>查看当前数据库中的集合列表</a:t>
            </a:r>
            <a:r>
              <a:rPr lang="en-US" altLang="zh-CN" dirty="0" smtClean="0"/>
              <a:t>(</a:t>
            </a:r>
            <a:r>
              <a:rPr lang="zh-CN" altLang="en-US" dirty="0" smtClean="0"/>
              <a:t>选择数据库之后使用</a:t>
            </a:r>
            <a:r>
              <a:rPr lang="en-US" altLang="zh-CN" dirty="0" smtClean="0"/>
              <a:t>)</a:t>
            </a:r>
          </a:p>
          <a:p>
            <a:pPr marL="800100" lvl="1" indent="-342900">
              <a:buAutoNum type="arabicPlain"/>
            </a:pPr>
            <a:endParaRPr lang="en-US" altLang="zh-CN" dirty="0"/>
          </a:p>
          <a:p>
            <a:pPr marL="800100" lvl="1" indent="-342900">
              <a:buAutoNum type="arabicPlain"/>
            </a:pPr>
            <a:r>
              <a:rPr lang="en-US" altLang="zh-CN" dirty="0" err="1" smtClean="0"/>
              <a:t>db.createCollection</a:t>
            </a:r>
            <a:r>
              <a:rPr lang="en-US" altLang="zh-CN" dirty="0" smtClean="0"/>
              <a:t>(name)	</a:t>
            </a:r>
            <a:r>
              <a:rPr lang="zh-CN" altLang="en-US" dirty="0" smtClean="0"/>
              <a:t>创建集合</a:t>
            </a:r>
            <a:endParaRPr lang="en-US" altLang="zh-CN" dirty="0" smtClean="0"/>
          </a:p>
          <a:p>
            <a:pPr marL="800100" lvl="1" indent="-342900">
              <a:buAutoNum type="arabicPlain"/>
            </a:pPr>
            <a:endParaRPr lang="en-US" altLang="zh-CN" dirty="0" smtClean="0"/>
          </a:p>
          <a:p>
            <a:pPr marL="800100" lvl="1" indent="-342900">
              <a:buAutoNum type="arabicPlain"/>
            </a:pPr>
            <a:endParaRPr lang="en-US" altLang="zh-CN" dirty="0" smtClean="0"/>
          </a:p>
          <a:p>
            <a:pPr marL="800100" lvl="1" indent="-342900">
              <a:buAutoNum type="arabicPlain"/>
            </a:pPr>
            <a:r>
              <a:rPr lang="en-US" altLang="zh-CN" dirty="0" err="1" smtClean="0"/>
              <a:t>db.collection.drop</a:t>
            </a:r>
            <a:r>
              <a:rPr lang="en-US" altLang="zh-CN" dirty="0" smtClean="0"/>
              <a:t>()	</a:t>
            </a:r>
            <a:r>
              <a:rPr lang="en-US" altLang="zh-CN" dirty="0"/>
              <a:t>	</a:t>
            </a:r>
            <a:r>
              <a:rPr lang="zh-CN" altLang="en-US" dirty="0" smtClean="0"/>
              <a:t>删除集合</a:t>
            </a:r>
            <a:endParaRPr lang="en-US" altLang="zh-CN" dirty="0"/>
          </a:p>
          <a:p>
            <a:pPr marL="800100" lvl="1" indent="-342900">
              <a:buAutoNum type="arabicPlain"/>
            </a:pPr>
            <a:endParaRPr lang="en-US" altLang="zh-CN" dirty="0"/>
          </a:p>
          <a:p>
            <a:pPr marL="800100" lvl="1" indent="-342900">
              <a:buAutoNum type="arabicPlain"/>
            </a:pPr>
            <a:endParaRPr lang="en-US" altLang="zh-CN" dirty="0" smtClean="0"/>
          </a:p>
          <a:p>
            <a:pPr marL="800100" lvl="1" indent="-342900">
              <a:buAutoNum type="arabicPlain"/>
            </a:pPr>
            <a:endParaRPr lang="en-US" altLang="zh-CN" dirty="0"/>
          </a:p>
          <a:p>
            <a:pPr marL="800100" lvl="1" indent="-342900">
              <a:buAutoNum type="arabicPlain"/>
            </a:pPr>
            <a:endParaRPr lang="en-US" altLang="zh-CN" dirty="0" smtClean="0"/>
          </a:p>
        </p:txBody>
      </p:sp>
    </p:spTree>
    <p:extLst>
      <p:ext uri="{BB962C8B-B14F-4D97-AF65-F5344CB8AC3E}">
        <p14:creationId xmlns:p14="http://schemas.microsoft.com/office/powerpoint/2010/main" val="1898690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764704"/>
            <a:ext cx="8229600" cy="461665"/>
          </a:xfrm>
          <a:prstGeom prst="rect">
            <a:avLst/>
          </a:prstGeom>
        </p:spPr>
        <p:txBody>
          <a:bodyPr wrap="square">
            <a:spAutoFit/>
          </a:bodyPr>
          <a:lstStyle/>
          <a:p>
            <a:r>
              <a:rPr lang="en-US" altLang="zh-CN" sz="2400" dirty="0" smtClean="0"/>
              <a:t>3.MongoDB</a:t>
            </a:r>
            <a:r>
              <a:rPr lang="zh-CN" altLang="en-US" sz="2400" dirty="0" smtClean="0"/>
              <a:t>数据库的基本操作</a:t>
            </a:r>
            <a:endParaRPr lang="en-US" altLang="zh-CN" sz="2400" dirty="0" smtClean="0"/>
          </a:p>
        </p:txBody>
      </p:sp>
      <p:sp>
        <p:nvSpPr>
          <p:cNvPr id="4" name="文本框 3"/>
          <p:cNvSpPr txBox="1"/>
          <p:nvPr/>
        </p:nvSpPr>
        <p:spPr>
          <a:xfrm>
            <a:off x="683568" y="1340768"/>
            <a:ext cx="8013576" cy="4801314"/>
          </a:xfrm>
          <a:prstGeom prst="rect">
            <a:avLst/>
          </a:prstGeom>
          <a:noFill/>
        </p:spPr>
        <p:txBody>
          <a:bodyPr wrap="square" rtlCol="0">
            <a:spAutoFit/>
          </a:bodyPr>
          <a:lstStyle/>
          <a:p>
            <a:pPr lvl="1"/>
            <a:r>
              <a:rPr lang="en-US" altLang="zh-CN" dirty="0" smtClean="0"/>
              <a:t>4.</a:t>
            </a:r>
            <a:r>
              <a:rPr lang="zh-CN" altLang="en-US" dirty="0" smtClean="0"/>
              <a:t> 固定集合</a:t>
            </a:r>
            <a:endParaRPr lang="en-US" altLang="zh-CN" dirty="0" smtClean="0"/>
          </a:p>
          <a:p>
            <a:pPr lvl="1"/>
            <a:r>
              <a:rPr lang="en-US" altLang="zh-CN" dirty="0"/>
              <a:t>	</a:t>
            </a:r>
            <a:r>
              <a:rPr lang="zh-CN" altLang="en-US" dirty="0" smtClean="0"/>
              <a:t>固定集合类似于循环队列，当没有存储空间的时候，最老的数据将会被新数据覆盖</a:t>
            </a:r>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r>
              <a:rPr lang="en-US" altLang="zh-CN" dirty="0" smtClean="0"/>
              <a:t>	</a:t>
            </a:r>
            <a:r>
              <a:rPr lang="zh-CN" altLang="en-US" dirty="0" smtClean="0"/>
              <a:t>       还有空间</a:t>
            </a:r>
            <a:r>
              <a:rPr lang="en-US" altLang="zh-CN" dirty="0" smtClean="0"/>
              <a:t>		</a:t>
            </a:r>
            <a:r>
              <a:rPr lang="en-US" altLang="zh-CN" dirty="0"/>
              <a:t>	</a:t>
            </a:r>
            <a:r>
              <a:rPr lang="zh-CN" altLang="en-US" dirty="0" smtClean="0"/>
              <a:t>        没有空间，发生覆盖</a:t>
            </a:r>
            <a:endParaRPr lang="en-US" altLang="zh-CN" dirty="0"/>
          </a:p>
          <a:p>
            <a:pPr lvl="1"/>
            <a:endParaRPr lang="en-US" altLang="zh-CN"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686" y="2945947"/>
            <a:ext cx="3864992" cy="283806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548" y="2373409"/>
            <a:ext cx="3093190" cy="3410600"/>
          </a:xfrm>
          <a:prstGeom prst="rect">
            <a:avLst/>
          </a:prstGeom>
        </p:spPr>
      </p:pic>
    </p:spTree>
    <p:extLst>
      <p:ext uri="{BB962C8B-B14F-4D97-AF65-F5344CB8AC3E}">
        <p14:creationId xmlns:p14="http://schemas.microsoft.com/office/powerpoint/2010/main" val="1125603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764704"/>
            <a:ext cx="8229600" cy="461665"/>
          </a:xfrm>
          <a:prstGeom prst="rect">
            <a:avLst/>
          </a:prstGeom>
        </p:spPr>
        <p:txBody>
          <a:bodyPr wrap="square">
            <a:spAutoFit/>
          </a:bodyPr>
          <a:lstStyle/>
          <a:p>
            <a:r>
              <a:rPr lang="en-US" altLang="zh-CN" sz="2400" dirty="0" smtClean="0"/>
              <a:t>3.MongoDB</a:t>
            </a:r>
            <a:r>
              <a:rPr lang="zh-CN" altLang="en-US" sz="2400" dirty="0" smtClean="0"/>
              <a:t>数据库的基本操作</a:t>
            </a:r>
            <a:endParaRPr lang="en-US" altLang="zh-CN" sz="2400" dirty="0" smtClean="0"/>
          </a:p>
        </p:txBody>
      </p:sp>
      <p:sp>
        <p:nvSpPr>
          <p:cNvPr id="4" name="文本框 3"/>
          <p:cNvSpPr txBox="1"/>
          <p:nvPr/>
        </p:nvSpPr>
        <p:spPr>
          <a:xfrm>
            <a:off x="683568" y="1340768"/>
            <a:ext cx="7560840" cy="4801314"/>
          </a:xfrm>
          <a:prstGeom prst="rect">
            <a:avLst/>
          </a:prstGeom>
          <a:noFill/>
        </p:spPr>
        <p:txBody>
          <a:bodyPr wrap="square" rtlCol="0">
            <a:spAutoFit/>
          </a:bodyPr>
          <a:lstStyle/>
          <a:p>
            <a:r>
              <a:rPr lang="en-US" altLang="zh-CN" dirty="0" smtClean="0"/>
              <a:t>2</a:t>
            </a:r>
            <a:r>
              <a:rPr lang="zh-CN" altLang="en-US" dirty="0" smtClean="0"/>
              <a:t> 集合的相关操作</a:t>
            </a:r>
            <a:endParaRPr lang="en-US" altLang="zh-CN" dirty="0" smtClean="0"/>
          </a:p>
          <a:p>
            <a:pPr lvl="1"/>
            <a:r>
              <a:rPr lang="en-US" altLang="zh-CN" dirty="0" smtClean="0"/>
              <a:t>4.</a:t>
            </a:r>
            <a:r>
              <a:rPr lang="zh-CN" altLang="en-US" dirty="0" smtClean="0"/>
              <a:t> 固定集合</a:t>
            </a:r>
            <a:endParaRPr lang="en-US" altLang="zh-CN" dirty="0" smtClean="0"/>
          </a:p>
          <a:p>
            <a:pPr lvl="1"/>
            <a:r>
              <a:rPr lang="en-US" altLang="zh-CN" dirty="0"/>
              <a:t>	</a:t>
            </a:r>
            <a:r>
              <a:rPr lang="en-US" altLang="zh-CN" dirty="0" smtClean="0"/>
              <a:t>1.db.createCollection</a:t>
            </a:r>
            <a:r>
              <a:rPr lang="en-US" altLang="zh-CN" dirty="0" smtClean="0"/>
              <a:t>(‘</a:t>
            </a:r>
            <a:r>
              <a:rPr lang="en-US" altLang="zh-CN" dirty="0" err="1" smtClean="0"/>
              <a:t>colname</a:t>
            </a:r>
            <a:r>
              <a:rPr lang="en-US" altLang="zh-CN" dirty="0" smtClean="0"/>
              <a:t>’,{</a:t>
            </a:r>
            <a:r>
              <a:rPr lang="en-US" altLang="zh-CN" dirty="0" err="1" smtClean="0"/>
              <a:t>capped:true,size:n</a:t>
            </a:r>
            <a:r>
              <a:rPr lang="en-US" altLang="zh-CN" dirty="0" smtClean="0"/>
              <a:t>})</a:t>
            </a:r>
          </a:p>
          <a:p>
            <a:pPr lvl="1"/>
            <a:r>
              <a:rPr lang="en-US" altLang="zh-CN" dirty="0"/>
              <a:t>	</a:t>
            </a:r>
            <a:r>
              <a:rPr lang="zh-CN" altLang="en-US" dirty="0" smtClean="0"/>
              <a:t>     </a:t>
            </a:r>
            <a:r>
              <a:rPr lang="en-US" altLang="zh-CN" dirty="0" smtClean="0"/>
              <a:t>size</a:t>
            </a:r>
            <a:r>
              <a:rPr lang="zh-CN" altLang="en-US" dirty="0" smtClean="0"/>
              <a:t>的单位是</a:t>
            </a:r>
            <a:r>
              <a:rPr lang="zh-CN" altLang="en-US" dirty="0" smtClean="0"/>
              <a:t>字节</a:t>
            </a:r>
            <a:endParaRPr lang="en-US" altLang="zh-CN" dirty="0" smtClean="0"/>
          </a:p>
          <a:p>
            <a:pPr lvl="1"/>
            <a:endParaRPr lang="en-US" altLang="zh-CN" dirty="0" smtClean="0"/>
          </a:p>
          <a:p>
            <a:pPr lvl="1"/>
            <a:r>
              <a:rPr lang="en-US" altLang="zh-CN" dirty="0"/>
              <a:t>	</a:t>
            </a:r>
            <a:r>
              <a:rPr lang="en-US" altLang="zh-CN" dirty="0" smtClean="0"/>
              <a:t>2.</a:t>
            </a:r>
            <a:r>
              <a:rPr lang="en-US" altLang="zh-CN" dirty="0"/>
              <a:t> </a:t>
            </a:r>
            <a:r>
              <a:rPr lang="en-US" altLang="zh-CN" dirty="0" err="1"/>
              <a:t>db.colname.isCapped</a:t>
            </a:r>
            <a:r>
              <a:rPr lang="en-US" altLang="zh-CN" dirty="0"/>
              <a:t>()</a:t>
            </a:r>
          </a:p>
          <a:p>
            <a:pPr lvl="1"/>
            <a:r>
              <a:rPr lang="en-US" altLang="zh-CN" dirty="0"/>
              <a:t>	</a:t>
            </a:r>
            <a:r>
              <a:rPr lang="zh-CN" altLang="en-US" dirty="0"/>
              <a:t>     判断一个集合是否为固定大小</a:t>
            </a:r>
            <a:r>
              <a:rPr lang="zh-CN" altLang="en-US" dirty="0" smtClean="0"/>
              <a:t>集合</a:t>
            </a:r>
            <a:endParaRPr lang="en-US" altLang="zh-CN" dirty="0" smtClean="0"/>
          </a:p>
          <a:p>
            <a:pPr lvl="1"/>
            <a:endParaRPr lang="en-US" altLang="zh-CN" dirty="0"/>
          </a:p>
          <a:p>
            <a:pPr lvl="1"/>
            <a:r>
              <a:rPr lang="en-US" altLang="zh-CN" dirty="0"/>
              <a:t>	</a:t>
            </a:r>
            <a:r>
              <a:rPr lang="en-US" altLang="zh-CN" dirty="0" smtClean="0"/>
              <a:t>3. </a:t>
            </a:r>
            <a:r>
              <a:rPr lang="en-US" altLang="zh-CN" dirty="0" err="1"/>
              <a:t>db.runCommand</a:t>
            </a:r>
            <a:r>
              <a:rPr lang="en-US" altLang="zh-CN" dirty="0"/>
              <a:t>({”</a:t>
            </a:r>
            <a:r>
              <a:rPr lang="en-US" altLang="zh-CN" dirty="0" err="1"/>
              <a:t>convertToCapped</a:t>
            </a:r>
            <a:r>
              <a:rPr lang="en-US" altLang="zh-CN" dirty="0" smtClean="0"/>
              <a:t>”:’</a:t>
            </a:r>
            <a:r>
              <a:rPr lang="en-US" altLang="zh-CN" dirty="0" err="1" smtClean="0"/>
              <a:t>colname</a:t>
            </a:r>
            <a:r>
              <a:rPr lang="en-US" altLang="zh-CN" dirty="0" smtClean="0"/>
              <a:t>’,</a:t>
            </a:r>
            <a:r>
              <a:rPr lang="en-US" altLang="zh-CN" dirty="0" err="1" smtClean="0"/>
              <a:t>size:n</a:t>
            </a:r>
            <a:r>
              <a:rPr lang="en-US" altLang="zh-CN" dirty="0"/>
              <a:t>})</a:t>
            </a:r>
          </a:p>
          <a:p>
            <a:pPr lvl="1"/>
            <a:r>
              <a:rPr lang="en-US" altLang="zh-CN" dirty="0"/>
              <a:t>	</a:t>
            </a:r>
            <a:r>
              <a:rPr lang="zh-CN" altLang="en-US" dirty="0"/>
              <a:t>     将一个普通集合转换为固定大小</a:t>
            </a:r>
            <a:r>
              <a:rPr lang="zh-CN" altLang="en-US" dirty="0" smtClean="0"/>
              <a:t>集合，无法将固定集合转换为普通集合</a:t>
            </a:r>
            <a:endParaRPr lang="en-US" altLang="zh-CN" dirty="0"/>
          </a:p>
          <a:p>
            <a:pPr lvl="1"/>
            <a:r>
              <a:rPr lang="en-US" altLang="zh-CN" dirty="0"/>
              <a:t>	</a:t>
            </a:r>
            <a:endParaRPr lang="en-US" altLang="zh-CN" dirty="0" smtClean="0"/>
          </a:p>
          <a:p>
            <a:pPr lvl="1"/>
            <a:r>
              <a:rPr lang="zh-CN" altLang="en-US" dirty="0" smtClean="0"/>
              <a:t>固定大小集合特点</a:t>
            </a:r>
            <a:r>
              <a:rPr lang="en-US" altLang="zh-CN" dirty="0" smtClean="0"/>
              <a:t>:</a:t>
            </a:r>
          </a:p>
          <a:p>
            <a:pPr lvl="1"/>
            <a:r>
              <a:rPr lang="en-US" altLang="zh-CN" dirty="0"/>
              <a:t>	</a:t>
            </a:r>
            <a:r>
              <a:rPr lang="en-US" altLang="zh-CN" dirty="0" smtClean="0"/>
              <a:t>	</a:t>
            </a:r>
            <a:r>
              <a:rPr lang="zh-CN" altLang="en-US" dirty="0" smtClean="0"/>
              <a:t>插入速度快</a:t>
            </a:r>
            <a:r>
              <a:rPr lang="en-US" altLang="zh-CN" dirty="0" smtClean="0"/>
              <a:t>		</a:t>
            </a:r>
            <a:r>
              <a:rPr lang="zh-CN" altLang="en-US" dirty="0" smtClean="0"/>
              <a:t>按照顺序查询速度快</a:t>
            </a:r>
            <a:endParaRPr lang="en-US" altLang="zh-CN" dirty="0" smtClean="0"/>
          </a:p>
          <a:p>
            <a:pPr lvl="1"/>
            <a:r>
              <a:rPr lang="en-US" altLang="zh-CN" dirty="0"/>
              <a:t>	</a:t>
            </a:r>
            <a:r>
              <a:rPr lang="en-US" altLang="zh-CN" dirty="0" smtClean="0"/>
              <a:t>	</a:t>
            </a:r>
            <a:r>
              <a:rPr lang="zh-CN" altLang="en-US" dirty="0" smtClean="0"/>
              <a:t>新数据会替换旧数据</a:t>
            </a:r>
            <a:r>
              <a:rPr lang="en-US" altLang="zh-CN" dirty="0" smtClean="0"/>
              <a:t>	</a:t>
            </a:r>
            <a:r>
              <a:rPr lang="zh-CN" altLang="en-US" dirty="0" smtClean="0"/>
              <a:t>不能使用</a:t>
            </a:r>
            <a:r>
              <a:rPr lang="en-US" altLang="zh-CN" dirty="0" smtClean="0"/>
              <a:t>remove</a:t>
            </a:r>
            <a:r>
              <a:rPr lang="zh-CN" altLang="en-US" dirty="0" smtClean="0"/>
              <a:t>删除数据</a:t>
            </a:r>
            <a:endParaRPr lang="en-US" altLang="zh-CN" dirty="0" smtClean="0"/>
          </a:p>
          <a:p>
            <a:pPr lvl="1"/>
            <a:r>
              <a:rPr lang="en-US" altLang="zh-CN" dirty="0"/>
              <a:t>	</a:t>
            </a:r>
            <a:r>
              <a:rPr lang="zh-CN" altLang="en-US" dirty="0" smtClean="0"/>
              <a:t>应用场景</a:t>
            </a:r>
            <a:endParaRPr lang="en-US" altLang="zh-CN" dirty="0" smtClean="0"/>
          </a:p>
          <a:p>
            <a:pPr lvl="1"/>
            <a:r>
              <a:rPr lang="en-US" altLang="zh-CN" dirty="0"/>
              <a:t>	</a:t>
            </a:r>
            <a:r>
              <a:rPr lang="en-US" altLang="zh-CN" dirty="0" smtClean="0"/>
              <a:t>	</a:t>
            </a:r>
            <a:r>
              <a:rPr lang="zh-CN" altLang="en-US" dirty="0" smtClean="0"/>
              <a:t>存储日志信息</a:t>
            </a:r>
            <a:r>
              <a:rPr lang="en-US" altLang="zh-CN" dirty="0" smtClean="0"/>
              <a:t>		</a:t>
            </a:r>
            <a:r>
              <a:rPr lang="zh-CN" altLang="en-US" dirty="0" smtClean="0"/>
              <a:t>缓存少量文档</a:t>
            </a:r>
            <a:endParaRPr lang="en-US" altLang="zh-CN" dirty="0" smtClean="0"/>
          </a:p>
        </p:txBody>
      </p:sp>
    </p:spTree>
    <p:extLst>
      <p:ext uri="{BB962C8B-B14F-4D97-AF65-F5344CB8AC3E}">
        <p14:creationId xmlns:p14="http://schemas.microsoft.com/office/powerpoint/2010/main" val="265846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764704"/>
            <a:ext cx="8229600" cy="461665"/>
          </a:xfrm>
          <a:prstGeom prst="rect">
            <a:avLst/>
          </a:prstGeom>
        </p:spPr>
        <p:txBody>
          <a:bodyPr wrap="square">
            <a:spAutoFit/>
          </a:bodyPr>
          <a:lstStyle/>
          <a:p>
            <a:r>
              <a:rPr lang="en-US" altLang="zh-CN" sz="2400" dirty="0" smtClean="0"/>
              <a:t>4.MongoDB</a:t>
            </a:r>
            <a:r>
              <a:rPr lang="zh-CN" altLang="en-US" sz="2400" dirty="0" smtClean="0"/>
              <a:t>的数据类型</a:t>
            </a:r>
            <a:endParaRPr lang="en-US" altLang="zh-CN" sz="2400" dirty="0" smtClean="0"/>
          </a:p>
        </p:txBody>
      </p:sp>
      <p:sp>
        <p:nvSpPr>
          <p:cNvPr id="2" name="文本框 1"/>
          <p:cNvSpPr txBox="1"/>
          <p:nvPr/>
        </p:nvSpPr>
        <p:spPr>
          <a:xfrm>
            <a:off x="1043608" y="1340768"/>
            <a:ext cx="7416824" cy="4247317"/>
          </a:xfrm>
          <a:prstGeom prst="rect">
            <a:avLst/>
          </a:prstGeom>
          <a:noFill/>
        </p:spPr>
        <p:txBody>
          <a:bodyPr wrap="square" rtlCol="0">
            <a:spAutoFit/>
          </a:bodyPr>
          <a:lstStyle/>
          <a:p>
            <a:r>
              <a:rPr kumimoji="1" lang="en-US" altLang="zh-CN" dirty="0" smtClean="0"/>
              <a:t>4.1MongoDB</a:t>
            </a:r>
            <a:r>
              <a:rPr kumimoji="1" lang="zh-CN" altLang="en-US" dirty="0" smtClean="0"/>
              <a:t>具有丰富的数据类型</a:t>
            </a:r>
            <a:endParaRPr kumimoji="1" lang="en-US" altLang="zh-CN" dirty="0" smtClean="0"/>
          </a:p>
          <a:p>
            <a:pPr lvl="1"/>
            <a:r>
              <a:rPr kumimoji="1" lang="en-US" altLang="zh-CN" dirty="0" smtClean="0"/>
              <a:t>1.ObjectID</a:t>
            </a:r>
          </a:p>
          <a:p>
            <a:pPr lvl="1"/>
            <a:r>
              <a:rPr kumimoji="1" lang="en-US" altLang="zh-CN" dirty="0" smtClean="0"/>
              <a:t>	4</a:t>
            </a:r>
            <a:r>
              <a:rPr kumimoji="1" lang="zh-CN" altLang="en-US" dirty="0" smtClean="0"/>
              <a:t>字节时间戳</a:t>
            </a:r>
            <a:r>
              <a:rPr kumimoji="1" lang="zh-CN" altLang="en-US" dirty="0"/>
              <a:t> </a:t>
            </a:r>
            <a:r>
              <a:rPr kumimoji="1" lang="zh-CN" altLang="en-US" dirty="0" smtClean="0"/>
              <a:t> </a:t>
            </a:r>
            <a:r>
              <a:rPr kumimoji="1" lang="en-US" altLang="zh-CN" dirty="0" smtClean="0"/>
              <a:t>3</a:t>
            </a:r>
            <a:r>
              <a:rPr kumimoji="1" lang="zh-CN" altLang="en-US" dirty="0" smtClean="0"/>
              <a:t>字节机器</a:t>
            </a:r>
            <a:r>
              <a:rPr kumimoji="1" lang="en-US" altLang="zh-CN" dirty="0" smtClean="0"/>
              <a:t>id</a:t>
            </a:r>
            <a:r>
              <a:rPr kumimoji="1" lang="zh-CN" altLang="en-US" dirty="0" smtClean="0"/>
              <a:t>  </a:t>
            </a:r>
            <a:r>
              <a:rPr kumimoji="1" lang="en-US" altLang="zh-CN" dirty="0" smtClean="0"/>
              <a:t>2</a:t>
            </a:r>
            <a:r>
              <a:rPr kumimoji="1" lang="zh-CN" altLang="en-US" dirty="0" smtClean="0"/>
              <a:t>字节进程</a:t>
            </a:r>
            <a:r>
              <a:rPr kumimoji="1" lang="en-US" altLang="zh-CN" dirty="0" smtClean="0"/>
              <a:t>id</a:t>
            </a:r>
            <a:r>
              <a:rPr kumimoji="1" lang="zh-CN" altLang="en-US" dirty="0" smtClean="0"/>
              <a:t>  </a:t>
            </a:r>
            <a:r>
              <a:rPr kumimoji="1" lang="en-US" altLang="zh-CN" dirty="0" smtClean="0"/>
              <a:t>3</a:t>
            </a:r>
            <a:r>
              <a:rPr kumimoji="1" lang="zh-CN" altLang="en-US" dirty="0" smtClean="0"/>
              <a:t>字节增量值</a:t>
            </a:r>
            <a:endParaRPr kumimoji="1" lang="en-US" altLang="zh-CN" dirty="0" smtClean="0"/>
          </a:p>
          <a:p>
            <a:pPr lvl="1"/>
            <a:r>
              <a:rPr kumimoji="1" lang="en-US" altLang="zh-CN" dirty="0" smtClean="0"/>
              <a:t>2.string</a:t>
            </a:r>
            <a:r>
              <a:rPr kumimoji="1" lang="zh-CN" altLang="en-US" dirty="0" smtClean="0"/>
              <a:t>类型</a:t>
            </a:r>
            <a:endParaRPr kumimoji="1" lang="en-US" altLang="zh-CN" dirty="0" smtClean="0"/>
          </a:p>
          <a:p>
            <a:pPr lvl="1"/>
            <a:r>
              <a:rPr kumimoji="1" lang="en-US" altLang="zh-CN" dirty="0" smtClean="0"/>
              <a:t>3.Boolean</a:t>
            </a:r>
            <a:r>
              <a:rPr kumimoji="1" lang="zh-CN" altLang="en-US" dirty="0" smtClean="0"/>
              <a:t>类型</a:t>
            </a:r>
            <a:r>
              <a:rPr kumimoji="1" lang="en-US" altLang="zh-CN" dirty="0" smtClean="0"/>
              <a:t>	true/false</a:t>
            </a:r>
          </a:p>
          <a:p>
            <a:pPr lvl="1"/>
            <a:r>
              <a:rPr kumimoji="1" lang="en-US" altLang="zh-CN" dirty="0" smtClean="0"/>
              <a:t>4.integer</a:t>
            </a:r>
            <a:r>
              <a:rPr kumimoji="1" lang="zh-CN" altLang="en-US" dirty="0" smtClean="0"/>
              <a:t>类型</a:t>
            </a:r>
            <a:endParaRPr kumimoji="1" lang="en-US" altLang="zh-CN" dirty="0" smtClean="0"/>
          </a:p>
          <a:p>
            <a:pPr lvl="1"/>
            <a:r>
              <a:rPr kumimoji="1" lang="en-US" altLang="zh-CN" dirty="0" smtClean="0"/>
              <a:t>5.Double</a:t>
            </a:r>
            <a:r>
              <a:rPr kumimoji="1" lang="zh-CN" altLang="en-US" dirty="0" smtClean="0"/>
              <a:t>类型</a:t>
            </a:r>
            <a:endParaRPr kumimoji="1" lang="en-US" altLang="zh-CN" dirty="0" smtClean="0"/>
          </a:p>
          <a:p>
            <a:pPr lvl="1"/>
            <a:r>
              <a:rPr kumimoji="1" lang="en-US" altLang="zh-CN" dirty="0" smtClean="0"/>
              <a:t>6.Arrays</a:t>
            </a:r>
            <a:r>
              <a:rPr kumimoji="1" lang="zh-CN" altLang="en-US" dirty="0" smtClean="0"/>
              <a:t>类型</a:t>
            </a:r>
            <a:endParaRPr kumimoji="1" lang="en-US" altLang="zh-CN" dirty="0" smtClean="0"/>
          </a:p>
          <a:p>
            <a:pPr lvl="1"/>
            <a:r>
              <a:rPr kumimoji="1" lang="en-US" altLang="zh-CN" dirty="0"/>
              <a:t>	</a:t>
            </a:r>
            <a:r>
              <a:rPr kumimoji="1" lang="en-US" altLang="zh-CN" dirty="0" smtClean="0"/>
              <a:t>Python</a:t>
            </a:r>
            <a:r>
              <a:rPr kumimoji="1" lang="zh-CN" altLang="en-US" dirty="0" smtClean="0"/>
              <a:t>中的列表，</a:t>
            </a:r>
            <a:r>
              <a:rPr kumimoji="1" lang="en-US" altLang="zh-CN" dirty="0" err="1" smtClean="0"/>
              <a:t>js</a:t>
            </a:r>
            <a:r>
              <a:rPr kumimoji="1" lang="zh-CN" altLang="en-US" dirty="0" smtClean="0"/>
              <a:t>中的数组</a:t>
            </a:r>
            <a:endParaRPr kumimoji="1" lang="en-US" altLang="zh-CN" dirty="0" smtClean="0"/>
          </a:p>
          <a:p>
            <a:pPr lvl="1"/>
            <a:r>
              <a:rPr kumimoji="1" lang="en-US" altLang="zh-CN" dirty="0" smtClean="0"/>
              <a:t>7.Object</a:t>
            </a:r>
            <a:r>
              <a:rPr kumimoji="1" lang="zh-CN" altLang="en-US" dirty="0" smtClean="0"/>
              <a:t>类型</a:t>
            </a:r>
            <a:endParaRPr kumimoji="1" lang="en-US" altLang="zh-CN" dirty="0" smtClean="0"/>
          </a:p>
          <a:p>
            <a:pPr lvl="1"/>
            <a:r>
              <a:rPr kumimoji="1" lang="en-US" altLang="zh-CN" dirty="0"/>
              <a:t>	</a:t>
            </a:r>
            <a:r>
              <a:rPr kumimoji="1" lang="zh-CN" altLang="en-US" dirty="0" smtClean="0"/>
              <a:t>嵌入式的文档</a:t>
            </a:r>
            <a:endParaRPr kumimoji="1" lang="en-US" altLang="zh-CN" dirty="0" smtClean="0"/>
          </a:p>
          <a:p>
            <a:pPr lvl="1"/>
            <a:r>
              <a:rPr kumimoji="1" lang="en-US" altLang="zh-CN" dirty="0" smtClean="0"/>
              <a:t>8.null</a:t>
            </a:r>
            <a:r>
              <a:rPr kumimoji="1" lang="zh-CN" altLang="en-US" dirty="0" smtClean="0"/>
              <a:t>类型</a:t>
            </a:r>
            <a:endParaRPr kumimoji="1" lang="en-US" altLang="zh-CN" dirty="0" smtClean="0"/>
          </a:p>
          <a:p>
            <a:pPr lvl="1"/>
            <a:r>
              <a:rPr kumimoji="1" lang="en-US" altLang="zh-CN" dirty="0" smtClean="0"/>
              <a:t>9.Tiamestamp</a:t>
            </a:r>
            <a:r>
              <a:rPr kumimoji="1" lang="zh-CN" altLang="en-US" dirty="0" smtClean="0"/>
              <a:t>类型</a:t>
            </a:r>
            <a:endParaRPr kumimoji="1" lang="en-US" altLang="zh-CN" dirty="0" smtClean="0"/>
          </a:p>
          <a:p>
            <a:pPr lvl="1"/>
            <a:r>
              <a:rPr kumimoji="1" lang="en-US" altLang="zh-CN" dirty="0" smtClean="0"/>
              <a:t>10.Date</a:t>
            </a:r>
            <a:r>
              <a:rPr kumimoji="1" lang="zh-CN" altLang="en-US" dirty="0" smtClean="0"/>
              <a:t>类型</a:t>
            </a:r>
            <a:endParaRPr kumimoji="1" lang="en-US" altLang="zh-CN" dirty="0" smtClean="0"/>
          </a:p>
          <a:p>
            <a:pPr lvl="1"/>
            <a:r>
              <a:rPr kumimoji="1" lang="en-US" altLang="zh-CN" dirty="0"/>
              <a:t>	</a:t>
            </a:r>
            <a:r>
              <a:rPr kumimoji="1" lang="zh-CN" altLang="en-US" dirty="0" smtClean="0"/>
              <a:t>当前时间或者</a:t>
            </a:r>
            <a:r>
              <a:rPr kumimoji="1" lang="en-US" altLang="zh-CN" dirty="0" err="1" smtClean="0"/>
              <a:t>unix</a:t>
            </a:r>
            <a:r>
              <a:rPr kumimoji="1" lang="zh-CN" altLang="en-US" dirty="0" smtClean="0"/>
              <a:t>时间</a:t>
            </a:r>
            <a:endParaRPr kumimoji="1" lang="en-US" altLang="zh-CN" dirty="0" smtClean="0"/>
          </a:p>
        </p:txBody>
      </p:sp>
    </p:spTree>
    <p:extLst>
      <p:ext uri="{BB962C8B-B14F-4D97-AF65-F5344CB8AC3E}">
        <p14:creationId xmlns:p14="http://schemas.microsoft.com/office/powerpoint/2010/main" val="1516386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836712"/>
            <a:ext cx="8229600" cy="432048"/>
          </a:xfrm>
        </p:spPr>
        <p:txBody>
          <a:bodyPr>
            <a:noAutofit/>
          </a:bodyPr>
          <a:lstStyle/>
          <a:p>
            <a:pPr algn="l"/>
            <a:r>
              <a:rPr lang="en-US" altLang="zh-CN" sz="3200" dirty="0" smtClean="0"/>
              <a:t>1.</a:t>
            </a:r>
            <a:r>
              <a:rPr lang="zh-CN" altLang="en-US" sz="3200" dirty="0" smtClean="0"/>
              <a:t>认识</a:t>
            </a:r>
            <a:r>
              <a:rPr lang="en-US" altLang="zh-CN" sz="3200" dirty="0" smtClean="0"/>
              <a:t>NoSQL</a:t>
            </a:r>
            <a:r>
              <a:rPr lang="zh-CN" altLang="en-US" sz="3200" dirty="0" smtClean="0"/>
              <a:t>和</a:t>
            </a:r>
            <a:r>
              <a:rPr lang="en-US" altLang="zh-CN" sz="3200" dirty="0" smtClean="0"/>
              <a:t>MongoDB</a:t>
            </a:r>
            <a:endParaRPr lang="zh-CN" altLang="en-US" sz="3200" dirty="0"/>
          </a:p>
        </p:txBody>
      </p:sp>
      <p:sp>
        <p:nvSpPr>
          <p:cNvPr id="3" name="文本框 2"/>
          <p:cNvSpPr txBox="1"/>
          <p:nvPr/>
        </p:nvSpPr>
        <p:spPr>
          <a:xfrm>
            <a:off x="755576" y="1628800"/>
            <a:ext cx="7941568" cy="3477875"/>
          </a:xfrm>
          <a:prstGeom prst="rect">
            <a:avLst/>
          </a:prstGeom>
          <a:noFill/>
        </p:spPr>
        <p:txBody>
          <a:bodyPr wrap="square" rtlCol="0">
            <a:spAutoFit/>
          </a:bodyPr>
          <a:lstStyle/>
          <a:p>
            <a:r>
              <a:rPr kumimoji="1" lang="en-US" altLang="zh-CN" sz="2000" dirty="0" smtClean="0"/>
              <a:t>1.0</a:t>
            </a:r>
            <a:r>
              <a:rPr kumimoji="1" lang="zh-CN" altLang="en-US" sz="2000" dirty="0" smtClean="0"/>
              <a:t> 数据库的分类</a:t>
            </a:r>
            <a:endParaRPr kumimoji="1" lang="en-US" altLang="zh-CN" sz="2000" dirty="0" smtClean="0"/>
          </a:p>
          <a:p>
            <a:pPr lvl="1"/>
            <a:r>
              <a:rPr kumimoji="1" lang="en-US" altLang="zh-CN" sz="2000" dirty="0" smtClean="0"/>
              <a:t>1.</a:t>
            </a:r>
            <a:r>
              <a:rPr kumimoji="1" lang="zh-CN" altLang="en-US" sz="2000" dirty="0" smtClean="0"/>
              <a:t>数据库的分类</a:t>
            </a:r>
            <a:r>
              <a:rPr kumimoji="1" lang="en-US" altLang="zh-CN" sz="2000" dirty="0" smtClean="0"/>
              <a:t>:</a:t>
            </a:r>
          </a:p>
          <a:p>
            <a:r>
              <a:rPr kumimoji="1" lang="en-US" altLang="zh-CN" sz="2000" dirty="0"/>
              <a:t>	</a:t>
            </a:r>
            <a:r>
              <a:rPr kumimoji="1" lang="en-US" altLang="zh-CN" sz="2000" dirty="0" smtClean="0"/>
              <a:t>SQL</a:t>
            </a:r>
            <a:r>
              <a:rPr kumimoji="1" lang="zh-CN" altLang="en-US" sz="2000" dirty="0" smtClean="0"/>
              <a:t>数据库</a:t>
            </a:r>
            <a:r>
              <a:rPr kumimoji="1" lang="en-US" altLang="zh-CN" sz="2000" dirty="0" smtClean="0"/>
              <a:t>(</a:t>
            </a:r>
            <a:r>
              <a:rPr kumimoji="1" lang="zh-CN" altLang="en-US" sz="2000" dirty="0" smtClean="0"/>
              <a:t>关系型数据库</a:t>
            </a:r>
            <a:r>
              <a:rPr kumimoji="1" lang="en-US" altLang="zh-CN" sz="2000" dirty="0" smtClean="0"/>
              <a:t>)</a:t>
            </a:r>
          </a:p>
          <a:p>
            <a:r>
              <a:rPr kumimoji="1" lang="en-US" altLang="zh-CN" sz="2000" dirty="0"/>
              <a:t>	</a:t>
            </a:r>
            <a:r>
              <a:rPr kumimoji="1" lang="en-US" altLang="zh-CN" sz="2000" dirty="0" smtClean="0"/>
              <a:t>	Oracle</a:t>
            </a:r>
          </a:p>
          <a:p>
            <a:r>
              <a:rPr kumimoji="1" lang="en-US" altLang="zh-CN" sz="2000" dirty="0"/>
              <a:t>	</a:t>
            </a:r>
            <a:r>
              <a:rPr kumimoji="1" lang="en-US" altLang="zh-CN" sz="2000" dirty="0" smtClean="0"/>
              <a:t>	MySQL</a:t>
            </a:r>
          </a:p>
          <a:p>
            <a:r>
              <a:rPr kumimoji="1" lang="en-US" altLang="zh-CN" sz="2000" dirty="0"/>
              <a:t>	</a:t>
            </a:r>
            <a:r>
              <a:rPr kumimoji="1" lang="en-US" altLang="zh-CN" sz="2000" dirty="0" smtClean="0"/>
              <a:t>	SQL</a:t>
            </a:r>
            <a:r>
              <a:rPr kumimoji="1" lang="zh-CN" altLang="en-US" sz="2000" dirty="0" smtClean="0"/>
              <a:t> </a:t>
            </a:r>
            <a:r>
              <a:rPr kumimoji="1" lang="en-US" altLang="zh-CN" sz="2000" dirty="0" smtClean="0"/>
              <a:t>Server</a:t>
            </a:r>
          </a:p>
          <a:p>
            <a:r>
              <a:rPr kumimoji="1" lang="en-US" altLang="zh-CN" sz="2000" dirty="0"/>
              <a:t>	</a:t>
            </a:r>
            <a:r>
              <a:rPr kumimoji="1" lang="en-US" altLang="zh-CN" sz="2000" dirty="0" smtClean="0"/>
              <a:t>		</a:t>
            </a:r>
            <a:endParaRPr kumimoji="1" lang="en-US" altLang="zh-CN" sz="2000" dirty="0"/>
          </a:p>
          <a:p>
            <a:r>
              <a:rPr kumimoji="1" lang="en-US" altLang="zh-CN" sz="2000" dirty="0" smtClean="0"/>
              <a:t>	NoSQL</a:t>
            </a:r>
            <a:r>
              <a:rPr kumimoji="1" lang="zh-CN" altLang="en-US" sz="2000" dirty="0" smtClean="0"/>
              <a:t>数据库</a:t>
            </a:r>
            <a:r>
              <a:rPr kumimoji="1" lang="en-US" altLang="zh-CN" sz="2000" dirty="0" smtClean="0"/>
              <a:t>(</a:t>
            </a:r>
            <a:r>
              <a:rPr kumimoji="1" lang="zh-CN" altLang="en-US" sz="2000" dirty="0" smtClean="0"/>
              <a:t>非关系型数据库</a:t>
            </a:r>
            <a:r>
              <a:rPr kumimoji="1" lang="en-US" altLang="zh-CN" sz="2000" dirty="0" smtClean="0"/>
              <a:t>)</a:t>
            </a:r>
          </a:p>
          <a:p>
            <a:r>
              <a:rPr kumimoji="1" lang="en-US" altLang="zh-CN" sz="2000" dirty="0"/>
              <a:t>	</a:t>
            </a:r>
            <a:r>
              <a:rPr kumimoji="1" lang="en-US" altLang="zh-CN" sz="2000" dirty="0" smtClean="0"/>
              <a:t>	</a:t>
            </a:r>
            <a:r>
              <a:rPr kumimoji="1" lang="en-US" altLang="zh-CN" sz="2000" dirty="0" err="1" smtClean="0"/>
              <a:t>mongodb</a:t>
            </a:r>
            <a:endParaRPr kumimoji="1" lang="en-US" altLang="zh-CN" sz="2000" dirty="0" smtClean="0"/>
          </a:p>
          <a:p>
            <a:r>
              <a:rPr kumimoji="1" lang="en-US" altLang="zh-CN" sz="2000" dirty="0"/>
              <a:t>	</a:t>
            </a:r>
            <a:r>
              <a:rPr kumimoji="1" lang="en-US" altLang="zh-CN" sz="2000" dirty="0" smtClean="0"/>
              <a:t>	</a:t>
            </a:r>
            <a:r>
              <a:rPr kumimoji="1" lang="en-US" altLang="zh-CN" sz="2000" dirty="0" err="1" smtClean="0"/>
              <a:t>redis</a:t>
            </a:r>
            <a:endParaRPr kumimoji="1" lang="en-US" altLang="zh-CN" sz="2000" dirty="0" smtClean="0"/>
          </a:p>
          <a:p>
            <a:r>
              <a:rPr kumimoji="1" lang="en-US" altLang="zh-CN" sz="2000" dirty="0"/>
              <a:t>	</a:t>
            </a:r>
            <a:r>
              <a:rPr kumimoji="1" lang="en-US" altLang="zh-CN" sz="2000" dirty="0" smtClean="0"/>
              <a:t>	</a:t>
            </a:r>
            <a:r>
              <a:rPr kumimoji="1" lang="en-US" altLang="zh-CN" sz="2000" dirty="0" err="1" smtClean="0"/>
              <a:t>hbase</a:t>
            </a:r>
            <a:endParaRPr kumimoji="1" lang="zh-CN" altLang="en-US" sz="2000" dirty="0"/>
          </a:p>
        </p:txBody>
      </p:sp>
    </p:spTree>
    <p:extLst>
      <p:ext uri="{BB962C8B-B14F-4D97-AF65-F5344CB8AC3E}">
        <p14:creationId xmlns:p14="http://schemas.microsoft.com/office/powerpoint/2010/main" val="20940949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764704"/>
            <a:ext cx="8229600" cy="461665"/>
          </a:xfrm>
          <a:prstGeom prst="rect">
            <a:avLst/>
          </a:prstGeom>
        </p:spPr>
        <p:txBody>
          <a:bodyPr wrap="square">
            <a:spAutoFit/>
          </a:bodyPr>
          <a:lstStyle/>
          <a:p>
            <a:r>
              <a:rPr lang="en-US" altLang="zh-CN" sz="2400" dirty="0" smtClean="0"/>
              <a:t>5.MongoDB</a:t>
            </a:r>
            <a:r>
              <a:rPr lang="zh-CN" altLang="en-US" sz="2400" dirty="0" smtClean="0"/>
              <a:t>的基本操作</a:t>
            </a:r>
            <a:endParaRPr lang="en-US" altLang="zh-CN" sz="2400" dirty="0" smtClean="0"/>
          </a:p>
        </p:txBody>
      </p:sp>
      <p:sp>
        <p:nvSpPr>
          <p:cNvPr id="2" name="文本框 1"/>
          <p:cNvSpPr txBox="1"/>
          <p:nvPr/>
        </p:nvSpPr>
        <p:spPr>
          <a:xfrm>
            <a:off x="1043608" y="1340768"/>
            <a:ext cx="7416824" cy="3970318"/>
          </a:xfrm>
          <a:prstGeom prst="rect">
            <a:avLst/>
          </a:prstGeom>
          <a:noFill/>
        </p:spPr>
        <p:txBody>
          <a:bodyPr wrap="square" rtlCol="0">
            <a:spAutoFit/>
          </a:bodyPr>
          <a:lstStyle/>
          <a:p>
            <a:r>
              <a:rPr kumimoji="1" lang="en-US" altLang="zh-CN" dirty="0" smtClean="0"/>
              <a:t>5.1</a:t>
            </a:r>
            <a:r>
              <a:rPr kumimoji="1" lang="zh-CN" altLang="en-US" dirty="0"/>
              <a:t>查询操作</a:t>
            </a:r>
            <a:endParaRPr kumimoji="1" lang="en-US" altLang="zh-CN" dirty="0"/>
          </a:p>
          <a:p>
            <a:pPr lvl="1"/>
            <a:r>
              <a:rPr kumimoji="1" lang="en-US" altLang="zh-CN" dirty="0" err="1"/>
              <a:t>db.colname.find</a:t>
            </a:r>
            <a:r>
              <a:rPr kumimoji="1" lang="en-US" altLang="zh-CN" dirty="0"/>
              <a:t>(query)</a:t>
            </a:r>
          </a:p>
          <a:p>
            <a:pPr lvl="1"/>
            <a:r>
              <a:rPr kumimoji="1" lang="en-US" altLang="zh-CN" dirty="0"/>
              <a:t>	</a:t>
            </a:r>
            <a:r>
              <a:rPr kumimoji="1" lang="zh-CN" altLang="en-US" dirty="0"/>
              <a:t>根据查询条件进行查询，并返回查询结果</a:t>
            </a:r>
            <a:endParaRPr kumimoji="1" lang="en-US" altLang="zh-CN" dirty="0"/>
          </a:p>
          <a:p>
            <a:endParaRPr kumimoji="1" lang="en-US" altLang="zh-CN" dirty="0" smtClean="0"/>
          </a:p>
          <a:p>
            <a:r>
              <a:rPr kumimoji="1" lang="en-US" altLang="zh-CN" dirty="0" smtClean="0"/>
              <a:t>5.2</a:t>
            </a:r>
            <a:r>
              <a:rPr kumimoji="1" lang="zh-CN" altLang="en-US" dirty="0"/>
              <a:t>插入操作</a:t>
            </a:r>
            <a:endParaRPr kumimoji="1" lang="en-US" altLang="zh-CN" dirty="0"/>
          </a:p>
          <a:p>
            <a:pPr lvl="1"/>
            <a:r>
              <a:rPr kumimoji="1" lang="en-US" altLang="zh-CN" dirty="0" smtClean="0"/>
              <a:t>1.</a:t>
            </a:r>
            <a:r>
              <a:rPr kumimoji="1" lang="zh-CN" altLang="en-US" dirty="0" smtClean="0"/>
              <a:t>单条</a:t>
            </a:r>
            <a:r>
              <a:rPr kumimoji="1" lang="zh-CN" altLang="en-US" dirty="0"/>
              <a:t>数据插入</a:t>
            </a:r>
            <a:endParaRPr kumimoji="1" lang="en-US" altLang="zh-CN" dirty="0"/>
          </a:p>
          <a:p>
            <a:r>
              <a:rPr kumimoji="1" lang="en-US" altLang="zh-CN" dirty="0"/>
              <a:t>	</a:t>
            </a:r>
            <a:r>
              <a:rPr kumimoji="1" lang="en-US" altLang="zh-CN" dirty="0" err="1" smtClean="0"/>
              <a:t>db.colname.insert</a:t>
            </a:r>
            <a:r>
              <a:rPr kumimoji="1" lang="en-US" altLang="zh-CN" dirty="0" smtClean="0"/>
              <a:t>(data)</a:t>
            </a:r>
            <a:endParaRPr kumimoji="1" lang="en-US" altLang="zh-CN" dirty="0"/>
          </a:p>
          <a:p>
            <a:r>
              <a:rPr kumimoji="1" lang="en-US" altLang="zh-CN" dirty="0"/>
              <a:t>	data</a:t>
            </a:r>
            <a:r>
              <a:rPr kumimoji="1" lang="zh-CN" altLang="en-US" dirty="0"/>
              <a:t>为要插入的数据，格式类似</a:t>
            </a:r>
            <a:r>
              <a:rPr kumimoji="1" lang="en-US" altLang="zh-CN" dirty="0" err="1"/>
              <a:t>json</a:t>
            </a:r>
            <a:r>
              <a:rPr kumimoji="1" lang="zh-CN" altLang="en-US" dirty="0"/>
              <a:t>，或者</a:t>
            </a:r>
            <a:r>
              <a:rPr kumimoji="1" lang="en-US" altLang="zh-CN" dirty="0"/>
              <a:t>Python</a:t>
            </a:r>
            <a:r>
              <a:rPr kumimoji="1" lang="zh-CN" altLang="en-US" dirty="0" smtClean="0"/>
              <a:t>字典</a:t>
            </a:r>
            <a:r>
              <a:rPr kumimoji="1" lang="en-US" altLang="zh-CN" dirty="0" smtClean="0"/>
              <a:t>,</a:t>
            </a:r>
            <a:r>
              <a:rPr kumimoji="1" lang="zh-CN" altLang="en-US" dirty="0" smtClean="0"/>
              <a:t>可以直接输入一个字典格式的数据，也可以存一个变量再插入这个变量。</a:t>
            </a:r>
            <a:endParaRPr kumimoji="1" lang="en-US" altLang="zh-CN" dirty="0"/>
          </a:p>
          <a:p>
            <a:endParaRPr kumimoji="1" lang="en-US" altLang="zh-CN" dirty="0"/>
          </a:p>
          <a:p>
            <a:pPr lvl="1"/>
            <a:r>
              <a:rPr kumimoji="1" lang="en-US" altLang="zh-CN" dirty="0" smtClean="0"/>
              <a:t>2.</a:t>
            </a:r>
            <a:r>
              <a:rPr kumimoji="1" lang="zh-CN" altLang="en-US" dirty="0" smtClean="0"/>
              <a:t>多</a:t>
            </a:r>
            <a:r>
              <a:rPr kumimoji="1" lang="zh-CN" altLang="en-US" dirty="0"/>
              <a:t>条数据插入</a:t>
            </a:r>
            <a:endParaRPr kumimoji="1" lang="en-US" altLang="zh-CN" dirty="0"/>
          </a:p>
          <a:p>
            <a:pPr lvl="1"/>
            <a:r>
              <a:rPr kumimoji="1" lang="en-US" altLang="zh-CN" dirty="0"/>
              <a:t>	</a:t>
            </a:r>
            <a:r>
              <a:rPr kumimoji="1" lang="en-US" altLang="zh-CN" dirty="0" err="1"/>
              <a:t>db.colname.insert</a:t>
            </a:r>
            <a:r>
              <a:rPr kumimoji="1" lang="en-US" altLang="zh-CN" dirty="0" smtClean="0"/>
              <a:t>([</a:t>
            </a:r>
            <a:r>
              <a:rPr kumimoji="1" lang="en-US" altLang="zh-CN" dirty="0" err="1" smtClean="0"/>
              <a:t>data_list</a:t>
            </a:r>
            <a:r>
              <a:rPr kumimoji="1" lang="en-US" altLang="zh-CN" dirty="0" smtClean="0"/>
              <a:t>])</a:t>
            </a:r>
            <a:endParaRPr kumimoji="1" lang="en-US" altLang="zh-CN" dirty="0"/>
          </a:p>
          <a:p>
            <a:pPr lvl="1"/>
            <a:r>
              <a:rPr kumimoji="1" lang="en-US" altLang="zh-CN" dirty="0"/>
              <a:t>	</a:t>
            </a:r>
            <a:r>
              <a:rPr kumimoji="1" lang="en-US" altLang="zh-CN" dirty="0" err="1"/>
              <a:t>data_list</a:t>
            </a:r>
            <a:r>
              <a:rPr kumimoji="1" lang="zh-CN" altLang="en-US" dirty="0"/>
              <a:t>为列表，列表中的每一项都是文档格式</a:t>
            </a:r>
            <a:r>
              <a:rPr kumimoji="1" lang="en-US" altLang="zh-CN" dirty="0"/>
              <a:t>(python</a:t>
            </a:r>
            <a:r>
              <a:rPr kumimoji="1" lang="zh-CN" altLang="en-US" dirty="0"/>
              <a:t> 字典</a:t>
            </a:r>
            <a:r>
              <a:rPr kumimoji="1" lang="en-US" altLang="zh-CN" dirty="0"/>
              <a:t>)</a:t>
            </a:r>
          </a:p>
          <a:p>
            <a:endParaRPr kumimoji="1" lang="en-US" altLang="zh-CN" dirty="0" smtClean="0"/>
          </a:p>
        </p:txBody>
      </p:sp>
    </p:spTree>
    <p:extLst>
      <p:ext uri="{BB962C8B-B14F-4D97-AF65-F5344CB8AC3E}">
        <p14:creationId xmlns:p14="http://schemas.microsoft.com/office/powerpoint/2010/main" val="415132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692696"/>
            <a:ext cx="8229600" cy="461665"/>
          </a:xfrm>
          <a:prstGeom prst="rect">
            <a:avLst/>
          </a:prstGeom>
        </p:spPr>
        <p:txBody>
          <a:bodyPr wrap="square">
            <a:spAutoFit/>
          </a:bodyPr>
          <a:lstStyle/>
          <a:p>
            <a:r>
              <a:rPr lang="en-US" altLang="zh-CN" sz="2400" dirty="0" smtClean="0"/>
              <a:t>5.MongoDB</a:t>
            </a:r>
            <a:r>
              <a:rPr lang="zh-CN" altLang="en-US" sz="2400" dirty="0" smtClean="0"/>
              <a:t>的基本操作</a:t>
            </a:r>
            <a:endParaRPr lang="en-US" altLang="zh-CN" sz="2400" dirty="0" smtClean="0"/>
          </a:p>
        </p:txBody>
      </p:sp>
      <p:sp>
        <p:nvSpPr>
          <p:cNvPr id="2" name="文本框 1"/>
          <p:cNvSpPr txBox="1"/>
          <p:nvPr/>
        </p:nvSpPr>
        <p:spPr>
          <a:xfrm>
            <a:off x="632248" y="1154361"/>
            <a:ext cx="8064896" cy="4247317"/>
          </a:xfrm>
          <a:prstGeom prst="rect">
            <a:avLst/>
          </a:prstGeom>
          <a:noFill/>
        </p:spPr>
        <p:txBody>
          <a:bodyPr wrap="square" rtlCol="0">
            <a:spAutoFit/>
          </a:bodyPr>
          <a:lstStyle/>
          <a:p>
            <a:r>
              <a:rPr kumimoji="1" lang="en-US" altLang="zh-CN" dirty="0" smtClean="0"/>
              <a:t>5.3</a:t>
            </a:r>
            <a:r>
              <a:rPr kumimoji="1" lang="zh-CN" altLang="en-US" dirty="0" smtClean="0"/>
              <a:t> 更新操作</a:t>
            </a:r>
            <a:endParaRPr kumimoji="1" lang="en-US" altLang="zh-CN" dirty="0" smtClean="0"/>
          </a:p>
          <a:p>
            <a:endParaRPr kumimoji="1" lang="en-US" altLang="zh-CN" dirty="0" smtClean="0"/>
          </a:p>
          <a:p>
            <a:pPr lvl="1"/>
            <a:r>
              <a:rPr kumimoji="1" lang="zh-CN" altLang="en-US" dirty="0" smtClean="0"/>
              <a:t>语法</a:t>
            </a:r>
            <a:endParaRPr kumimoji="1" lang="en-US" altLang="zh-CN" dirty="0" smtClean="0"/>
          </a:p>
          <a:p>
            <a:pPr lvl="1"/>
            <a:r>
              <a:rPr kumimoji="1" lang="en-US" altLang="zh-CN" dirty="0"/>
              <a:t>	</a:t>
            </a:r>
            <a:r>
              <a:rPr kumimoji="1" lang="en-US" altLang="zh-CN" dirty="0" err="1" smtClean="0"/>
              <a:t>db.colname.update</a:t>
            </a:r>
            <a:r>
              <a:rPr kumimoji="1" lang="en-US" altLang="zh-CN" dirty="0" smtClean="0"/>
              <a:t>({query},{update})</a:t>
            </a:r>
            <a:endParaRPr kumimoji="1" lang="en-US" altLang="zh-CN" dirty="0" smtClean="0"/>
          </a:p>
          <a:p>
            <a:r>
              <a:rPr kumimoji="1" lang="en-US" altLang="zh-CN" dirty="0"/>
              <a:t>	</a:t>
            </a:r>
            <a:r>
              <a:rPr kumimoji="1" lang="en-US" altLang="zh-CN" dirty="0" smtClean="0"/>
              <a:t>query</a:t>
            </a:r>
            <a:r>
              <a:rPr kumimoji="1" lang="zh-CN" altLang="en-US" dirty="0" smtClean="0"/>
              <a:t>为查询条件，</a:t>
            </a:r>
            <a:r>
              <a:rPr kumimoji="1" lang="en-US" altLang="zh-CN" dirty="0" smtClean="0"/>
              <a:t>update</a:t>
            </a:r>
            <a:r>
              <a:rPr kumimoji="1" lang="zh-CN" altLang="en-US" dirty="0" smtClean="0"/>
              <a:t>为更新</a:t>
            </a:r>
            <a:r>
              <a:rPr kumimoji="1" lang="zh-CN" altLang="en-US" dirty="0" smtClean="0"/>
              <a:t>数据</a:t>
            </a:r>
            <a:endParaRPr kumimoji="1" lang="en-US" altLang="zh-CN" dirty="0" smtClean="0"/>
          </a:p>
          <a:p>
            <a:r>
              <a:rPr kumimoji="1" lang="en-US" altLang="zh-CN" dirty="0" smtClean="0"/>
              <a:t>	</a:t>
            </a:r>
          </a:p>
          <a:p>
            <a:pPr lvl="1"/>
            <a:r>
              <a:rPr kumimoji="1" lang="en-US" altLang="zh-CN" dirty="0" smtClean="0"/>
              <a:t>1</a:t>
            </a:r>
            <a:r>
              <a:rPr kumimoji="1" lang="en-US" altLang="zh-CN" dirty="0" smtClean="0"/>
              <a:t>.</a:t>
            </a:r>
            <a:r>
              <a:rPr kumimoji="1" lang="zh-CN" altLang="en-US" dirty="0" smtClean="0"/>
              <a:t>全文档覆盖更新</a:t>
            </a:r>
            <a:endParaRPr kumimoji="1" lang="en-US" altLang="zh-CN" dirty="0" smtClean="0"/>
          </a:p>
          <a:p>
            <a:pPr lvl="1"/>
            <a:r>
              <a:rPr kumimoji="1" lang="en-US" altLang="zh-CN" dirty="0"/>
              <a:t>	</a:t>
            </a:r>
            <a:r>
              <a:rPr kumimoji="1" lang="en-US" altLang="zh-CN" dirty="0" err="1" smtClean="0"/>
              <a:t>db.colname.update</a:t>
            </a:r>
            <a:r>
              <a:rPr kumimoji="1" lang="en-US" altLang="zh-CN" dirty="0" smtClean="0"/>
              <a:t>({query},{</a:t>
            </a:r>
            <a:r>
              <a:rPr kumimoji="1" lang="en-US" altLang="zh-CN" dirty="0" err="1" smtClean="0"/>
              <a:t>key,vlaue</a:t>
            </a:r>
            <a:r>
              <a:rPr kumimoji="1" lang="en-US" altLang="zh-CN" dirty="0" smtClean="0"/>
              <a:t>})</a:t>
            </a:r>
          </a:p>
          <a:p>
            <a:pPr lvl="1"/>
            <a:r>
              <a:rPr kumimoji="1" lang="en-US" altLang="zh-CN" dirty="0" smtClean="0"/>
              <a:t>	</a:t>
            </a:r>
            <a:r>
              <a:rPr kumimoji="1" lang="zh-CN" altLang="en-US" dirty="0" smtClean="0"/>
              <a:t>将通过</a:t>
            </a:r>
            <a:r>
              <a:rPr kumimoji="1" lang="en-US" altLang="zh-CN" dirty="0" smtClean="0"/>
              <a:t>query</a:t>
            </a:r>
            <a:r>
              <a:rPr kumimoji="1" lang="zh-CN" altLang="en-US" dirty="0" smtClean="0"/>
              <a:t>条件查询出来的文档替换为第二个参数指定的数据</a:t>
            </a:r>
            <a:endParaRPr kumimoji="1" lang="en-US" altLang="zh-CN" dirty="0" smtClean="0"/>
          </a:p>
          <a:p>
            <a:pPr lvl="1"/>
            <a:endParaRPr kumimoji="1" lang="en-US" altLang="zh-CN" dirty="0"/>
          </a:p>
          <a:p>
            <a:pPr lvl="1"/>
            <a:r>
              <a:rPr kumimoji="1" lang="en-US" altLang="zh-CN" dirty="0" smtClean="0"/>
              <a:t>2.</a:t>
            </a:r>
            <a:r>
              <a:rPr kumimoji="1" lang="zh-CN" altLang="en-US" dirty="0" smtClean="0"/>
              <a:t>指定键值更新</a:t>
            </a:r>
            <a:endParaRPr kumimoji="1" lang="en-US" altLang="zh-CN" dirty="0" smtClean="0"/>
          </a:p>
          <a:p>
            <a:pPr lvl="1"/>
            <a:r>
              <a:rPr kumimoji="1" lang="en-US" altLang="zh-CN" dirty="0"/>
              <a:t>	</a:t>
            </a:r>
            <a:r>
              <a:rPr kumimoji="1" lang="en-US" altLang="zh-CN" dirty="0" err="1" smtClean="0"/>
              <a:t>db.colname.update</a:t>
            </a:r>
            <a:r>
              <a:rPr kumimoji="1" lang="en-US" altLang="zh-CN" dirty="0" smtClean="0"/>
              <a:t>({query},{$</a:t>
            </a:r>
            <a:r>
              <a:rPr kumimoji="1" lang="en-US" altLang="zh-CN" dirty="0" smtClean="0"/>
              <a:t>set:{</a:t>
            </a:r>
            <a:r>
              <a:rPr kumimoji="1" lang="en-US" altLang="zh-CN" dirty="0" err="1" smtClean="0"/>
              <a:t>key:value</a:t>
            </a:r>
            <a:r>
              <a:rPr kumimoji="1" lang="en-US" altLang="zh-CN" dirty="0" smtClean="0"/>
              <a:t>}})</a:t>
            </a:r>
            <a:endParaRPr kumimoji="1" lang="en-US" altLang="zh-CN" dirty="0" smtClean="0"/>
          </a:p>
          <a:p>
            <a:pPr lvl="1"/>
            <a:r>
              <a:rPr kumimoji="1" lang="en-US" altLang="zh-CN" dirty="0"/>
              <a:t>	</a:t>
            </a:r>
            <a:r>
              <a:rPr kumimoji="1" lang="zh-CN" altLang="en-US" dirty="0" smtClean="0"/>
              <a:t>将通过</a:t>
            </a:r>
            <a:r>
              <a:rPr kumimoji="1" lang="en-US" altLang="zh-CN" dirty="0" smtClean="0"/>
              <a:t>query</a:t>
            </a:r>
            <a:r>
              <a:rPr kumimoji="1" lang="zh-CN" altLang="en-US" dirty="0" smtClean="0"/>
              <a:t>条件查询出来的文档的指定属性设置为指定的值，而不会覆盖原有的其他数据，如果更新值存在则更新，不存在则</a:t>
            </a:r>
            <a:r>
              <a:rPr kumimoji="1" lang="zh-CN" altLang="en-US" dirty="0" smtClean="0"/>
              <a:t>添加</a:t>
            </a:r>
            <a:endParaRPr kumimoji="1" lang="en-US" altLang="zh-CN" dirty="0" smtClean="0"/>
          </a:p>
          <a:p>
            <a:pPr lvl="1"/>
            <a:r>
              <a:rPr kumimoji="1" lang="en-US" altLang="zh-CN" dirty="0"/>
              <a:t>	</a:t>
            </a:r>
            <a:endParaRPr kumimoji="1" lang="en-US" altLang="zh-CN" dirty="0" smtClean="0"/>
          </a:p>
        </p:txBody>
      </p:sp>
    </p:spTree>
    <p:extLst>
      <p:ext uri="{BB962C8B-B14F-4D97-AF65-F5344CB8AC3E}">
        <p14:creationId xmlns:p14="http://schemas.microsoft.com/office/powerpoint/2010/main" val="1704382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692696"/>
            <a:ext cx="8229600" cy="461665"/>
          </a:xfrm>
          <a:prstGeom prst="rect">
            <a:avLst/>
          </a:prstGeom>
        </p:spPr>
        <p:txBody>
          <a:bodyPr wrap="square">
            <a:spAutoFit/>
          </a:bodyPr>
          <a:lstStyle/>
          <a:p>
            <a:r>
              <a:rPr lang="en-US" altLang="zh-CN" sz="2400" dirty="0" smtClean="0"/>
              <a:t>5.MongoDB</a:t>
            </a:r>
            <a:r>
              <a:rPr lang="zh-CN" altLang="en-US" sz="2400" dirty="0" smtClean="0"/>
              <a:t>的基本操作</a:t>
            </a:r>
            <a:endParaRPr lang="en-US" altLang="zh-CN" sz="2400" dirty="0" smtClean="0"/>
          </a:p>
        </p:txBody>
      </p:sp>
      <p:sp>
        <p:nvSpPr>
          <p:cNvPr id="2" name="文本框 1"/>
          <p:cNvSpPr txBox="1"/>
          <p:nvPr/>
        </p:nvSpPr>
        <p:spPr>
          <a:xfrm>
            <a:off x="632248" y="1154361"/>
            <a:ext cx="8064896" cy="2862322"/>
          </a:xfrm>
          <a:prstGeom prst="rect">
            <a:avLst/>
          </a:prstGeom>
          <a:noFill/>
        </p:spPr>
        <p:txBody>
          <a:bodyPr wrap="square" rtlCol="0">
            <a:spAutoFit/>
          </a:bodyPr>
          <a:lstStyle/>
          <a:p>
            <a:r>
              <a:rPr kumimoji="1" lang="en-US" altLang="zh-CN" dirty="0" smtClean="0"/>
              <a:t>5.3</a:t>
            </a:r>
            <a:r>
              <a:rPr kumimoji="1" lang="zh-CN" altLang="en-US" dirty="0" smtClean="0"/>
              <a:t> 更新操作</a:t>
            </a:r>
            <a:endParaRPr kumimoji="1" lang="en-US" altLang="zh-CN" dirty="0" smtClean="0"/>
          </a:p>
          <a:p>
            <a:endParaRPr kumimoji="1" lang="en-US" altLang="zh-CN" dirty="0" smtClean="0"/>
          </a:p>
          <a:p>
            <a:pPr lvl="1"/>
            <a:r>
              <a:rPr kumimoji="1" lang="en-US" altLang="zh-CN" dirty="0" smtClean="0"/>
              <a:t>3</a:t>
            </a:r>
            <a:r>
              <a:rPr kumimoji="1" lang="en-US" altLang="zh-CN" dirty="0"/>
              <a:t>.</a:t>
            </a:r>
            <a:r>
              <a:rPr kumimoji="1" lang="zh-CN" altLang="en-US" dirty="0"/>
              <a:t>批量键值更新</a:t>
            </a:r>
            <a:endParaRPr kumimoji="1" lang="en-US" altLang="zh-CN" dirty="0"/>
          </a:p>
          <a:p>
            <a:pPr lvl="1"/>
            <a:r>
              <a:rPr kumimoji="1" lang="en-US" altLang="zh-CN" dirty="0"/>
              <a:t>	</a:t>
            </a:r>
            <a:r>
              <a:rPr kumimoji="1" lang="en-US" altLang="zh-CN" dirty="0" err="1"/>
              <a:t>db.colname.update</a:t>
            </a:r>
            <a:r>
              <a:rPr kumimoji="1" lang="en-US" altLang="zh-CN" dirty="0"/>
              <a:t>(query,{$set:{</a:t>
            </a:r>
            <a:r>
              <a:rPr kumimoji="1" lang="en-US" altLang="zh-CN" dirty="0" err="1"/>
              <a:t>key:value</a:t>
            </a:r>
            <a:r>
              <a:rPr kumimoji="1" lang="en-US" altLang="zh-CN" dirty="0"/>
              <a:t>}},{</a:t>
            </a:r>
            <a:r>
              <a:rPr kumimoji="1" lang="en-US" altLang="zh-CN" dirty="0" err="1"/>
              <a:t>multi:true</a:t>
            </a:r>
            <a:r>
              <a:rPr kumimoji="1" lang="en-US" altLang="zh-CN" dirty="0"/>
              <a:t>})</a:t>
            </a:r>
            <a:endParaRPr kumimoji="1" lang="en-US" altLang="zh-CN" dirty="0">
              <a:solidFill>
                <a:srgbClr val="FF0000"/>
              </a:solidFill>
            </a:endParaRPr>
          </a:p>
          <a:p>
            <a:pPr lvl="1"/>
            <a:r>
              <a:rPr kumimoji="1" lang="en-US" altLang="zh-CN" dirty="0">
                <a:solidFill>
                  <a:srgbClr val="FF0000"/>
                </a:solidFill>
              </a:rPr>
              <a:t>	multi</a:t>
            </a:r>
            <a:r>
              <a:rPr kumimoji="1" lang="zh-CN" altLang="en-US" dirty="0">
                <a:solidFill>
                  <a:srgbClr val="FF0000"/>
                </a:solidFill>
              </a:rPr>
              <a:t>决定是否是批量更新还是只更新一条数据，并且只有在对数据字段值操作</a:t>
            </a:r>
            <a:r>
              <a:rPr kumimoji="1" lang="en-US" altLang="zh-CN" dirty="0">
                <a:solidFill>
                  <a:srgbClr val="FF0000"/>
                </a:solidFill>
              </a:rPr>
              <a:t>(</a:t>
            </a:r>
            <a:r>
              <a:rPr kumimoji="1" lang="zh-CN" altLang="en-US" dirty="0">
                <a:solidFill>
                  <a:srgbClr val="FF0000"/>
                </a:solidFill>
              </a:rPr>
              <a:t>使用</a:t>
            </a:r>
            <a:r>
              <a:rPr kumimoji="1" lang="en-US" altLang="zh-CN" dirty="0">
                <a:solidFill>
                  <a:srgbClr val="FF0000"/>
                </a:solidFill>
              </a:rPr>
              <a:t>$)</a:t>
            </a:r>
            <a:r>
              <a:rPr kumimoji="1" lang="zh-CN" altLang="en-US" dirty="0">
                <a:solidFill>
                  <a:srgbClr val="FF0000"/>
                </a:solidFill>
              </a:rPr>
              <a:t>的时候才能使用</a:t>
            </a:r>
            <a:endParaRPr kumimoji="1" lang="en-US" altLang="zh-CN" dirty="0">
              <a:solidFill>
                <a:srgbClr val="FF0000"/>
              </a:solidFill>
            </a:endParaRPr>
          </a:p>
          <a:p>
            <a:pPr lvl="1"/>
            <a:r>
              <a:rPr kumimoji="1" lang="en-US" altLang="zh-CN" dirty="0" smtClean="0"/>
              <a:t>	</a:t>
            </a:r>
            <a:r>
              <a:rPr kumimoji="1" lang="en-US" altLang="zh-CN" dirty="0" smtClean="0">
                <a:solidFill>
                  <a:srgbClr val="FF0000"/>
                </a:solidFill>
              </a:rPr>
              <a:t>multi</a:t>
            </a:r>
            <a:r>
              <a:rPr kumimoji="1" lang="zh-CN" altLang="en-US" dirty="0" smtClean="0">
                <a:solidFill>
                  <a:srgbClr val="FF0000"/>
                </a:solidFill>
              </a:rPr>
              <a:t>如果不指定默认为</a:t>
            </a:r>
            <a:r>
              <a:rPr kumimoji="1" lang="en-US" altLang="zh-CN" dirty="0" smtClean="0">
                <a:solidFill>
                  <a:srgbClr val="FF0000"/>
                </a:solidFill>
              </a:rPr>
              <a:t>false</a:t>
            </a:r>
          </a:p>
          <a:p>
            <a:pPr lvl="1"/>
            <a:endParaRPr kumimoji="1" lang="en-US" altLang="zh-CN" dirty="0" smtClean="0"/>
          </a:p>
          <a:p>
            <a:pPr lvl="1"/>
            <a:r>
              <a:rPr kumimoji="1" lang="en-US" altLang="zh-CN" dirty="0" smtClean="0"/>
              <a:t>4.</a:t>
            </a:r>
            <a:r>
              <a:rPr kumimoji="1" lang="zh-CN" altLang="en-US" dirty="0" smtClean="0"/>
              <a:t>不指定查询条件进行修改</a:t>
            </a:r>
            <a:endParaRPr kumimoji="1" lang="en-US" altLang="zh-CN" dirty="0" smtClean="0"/>
          </a:p>
          <a:p>
            <a:pPr lvl="1"/>
            <a:r>
              <a:rPr kumimoji="1" lang="en-US" altLang="zh-CN" dirty="0"/>
              <a:t>	</a:t>
            </a:r>
            <a:r>
              <a:rPr kumimoji="1" lang="en-US" altLang="zh-CN" dirty="0" err="1" smtClean="0"/>
              <a:t>db.colname.update</a:t>
            </a:r>
            <a:r>
              <a:rPr kumimoji="1" lang="en-US" altLang="zh-CN" dirty="0" smtClean="0"/>
              <a:t>({</a:t>
            </a:r>
            <a:r>
              <a:rPr kumimoji="1" lang="zh-CN" altLang="en-US" dirty="0" smtClean="0"/>
              <a:t> </a:t>
            </a:r>
            <a:r>
              <a:rPr kumimoji="1" lang="en-US" altLang="zh-CN" dirty="0" smtClean="0"/>
              <a:t>},{update},{</a:t>
            </a:r>
            <a:r>
              <a:rPr kumimoji="1" lang="en-US" altLang="zh-CN" dirty="0" err="1" smtClean="0"/>
              <a:t>multi:true</a:t>
            </a:r>
            <a:r>
              <a:rPr kumimoji="1" lang="en-US" altLang="zh-CN" dirty="0" smtClean="0"/>
              <a:t>})</a:t>
            </a:r>
          </a:p>
        </p:txBody>
      </p:sp>
    </p:spTree>
    <p:extLst>
      <p:ext uri="{BB962C8B-B14F-4D97-AF65-F5344CB8AC3E}">
        <p14:creationId xmlns:p14="http://schemas.microsoft.com/office/powerpoint/2010/main" val="1031343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764704"/>
            <a:ext cx="8229600" cy="461665"/>
          </a:xfrm>
          <a:prstGeom prst="rect">
            <a:avLst/>
          </a:prstGeom>
        </p:spPr>
        <p:txBody>
          <a:bodyPr wrap="square">
            <a:spAutoFit/>
          </a:bodyPr>
          <a:lstStyle/>
          <a:p>
            <a:r>
              <a:rPr lang="en-US" altLang="zh-CN" sz="2400" dirty="0" smtClean="0"/>
              <a:t>5.MongoDB</a:t>
            </a:r>
            <a:r>
              <a:rPr lang="zh-CN" altLang="en-US" sz="2400" dirty="0" smtClean="0"/>
              <a:t>的基本操作</a:t>
            </a:r>
            <a:endParaRPr lang="en-US" altLang="zh-CN" sz="2400" dirty="0" smtClean="0"/>
          </a:p>
        </p:txBody>
      </p:sp>
      <p:sp>
        <p:nvSpPr>
          <p:cNvPr id="2" name="文本框 1"/>
          <p:cNvSpPr txBox="1"/>
          <p:nvPr/>
        </p:nvSpPr>
        <p:spPr>
          <a:xfrm>
            <a:off x="1043608" y="1340768"/>
            <a:ext cx="7416824" cy="4524315"/>
          </a:xfrm>
          <a:prstGeom prst="rect">
            <a:avLst/>
          </a:prstGeom>
          <a:noFill/>
        </p:spPr>
        <p:txBody>
          <a:bodyPr wrap="square" rtlCol="0">
            <a:spAutoFit/>
          </a:bodyPr>
          <a:lstStyle/>
          <a:p>
            <a:r>
              <a:rPr kumimoji="1" lang="en-US" altLang="zh-CN" dirty="0" smtClean="0"/>
              <a:t>5.4</a:t>
            </a:r>
            <a:r>
              <a:rPr kumimoji="1" lang="zh-CN" altLang="en-US" dirty="0"/>
              <a:t>删除</a:t>
            </a:r>
            <a:r>
              <a:rPr kumimoji="1" lang="zh-CN" altLang="en-US" dirty="0" smtClean="0"/>
              <a:t>数据</a:t>
            </a:r>
            <a:endParaRPr kumimoji="1" lang="en-US" altLang="zh-CN" dirty="0" smtClean="0"/>
          </a:p>
          <a:p>
            <a:endParaRPr kumimoji="1" lang="en-US" altLang="zh-CN" dirty="0"/>
          </a:p>
          <a:p>
            <a:pPr lvl="1"/>
            <a:r>
              <a:rPr kumimoji="1" lang="zh-CN" altLang="en-US" dirty="0"/>
              <a:t>指定删除</a:t>
            </a:r>
            <a:endParaRPr kumimoji="1" lang="en-US" altLang="zh-CN" dirty="0"/>
          </a:p>
          <a:p>
            <a:pPr lvl="1"/>
            <a:r>
              <a:rPr kumimoji="1" lang="en-US" altLang="zh-CN" dirty="0"/>
              <a:t>	</a:t>
            </a:r>
            <a:r>
              <a:rPr kumimoji="1" lang="en-US" altLang="zh-CN" dirty="0" err="1"/>
              <a:t>db.colname.remove</a:t>
            </a:r>
            <a:r>
              <a:rPr kumimoji="1" lang="en-US" altLang="zh-CN" dirty="0"/>
              <a:t>(query,{</a:t>
            </a:r>
            <a:r>
              <a:rPr kumimoji="1" lang="en-US" altLang="zh-CN" dirty="0" err="1"/>
              <a:t>justOne:boolean</a:t>
            </a:r>
            <a:r>
              <a:rPr kumimoji="1" lang="en-US" altLang="zh-CN" dirty="0"/>
              <a:t>})</a:t>
            </a:r>
          </a:p>
          <a:p>
            <a:r>
              <a:rPr kumimoji="1" lang="en-US" altLang="zh-CN" dirty="0"/>
              <a:t>	</a:t>
            </a:r>
            <a:r>
              <a:rPr kumimoji="1" lang="en-US" altLang="zh-CN" dirty="0" err="1"/>
              <a:t>justOne</a:t>
            </a:r>
            <a:r>
              <a:rPr kumimoji="1" lang="zh-CN" altLang="en-US" dirty="0"/>
              <a:t>对应的值决定删除单条数据还是多条数据</a:t>
            </a:r>
            <a:endParaRPr kumimoji="1" lang="en-US" altLang="zh-CN" dirty="0"/>
          </a:p>
          <a:p>
            <a:endParaRPr kumimoji="1" lang="en-US" altLang="zh-CN" dirty="0"/>
          </a:p>
          <a:p>
            <a:pPr lvl="1"/>
            <a:r>
              <a:rPr kumimoji="1" lang="zh-CN" altLang="en-US" dirty="0"/>
              <a:t>删除全部数据</a:t>
            </a:r>
            <a:endParaRPr kumimoji="1" lang="en-US" altLang="zh-CN" dirty="0"/>
          </a:p>
          <a:p>
            <a:pPr lvl="1"/>
            <a:r>
              <a:rPr kumimoji="1" lang="en-US" altLang="zh-CN" dirty="0"/>
              <a:t>	</a:t>
            </a:r>
            <a:r>
              <a:rPr kumimoji="1" lang="en-US" altLang="zh-CN" dirty="0" err="1"/>
              <a:t>db.colname.remove</a:t>
            </a:r>
            <a:r>
              <a:rPr kumimoji="1" lang="en-US" altLang="zh-CN" dirty="0" smtClean="0"/>
              <a:t>({})</a:t>
            </a:r>
          </a:p>
          <a:p>
            <a:pPr lvl="1"/>
            <a:endParaRPr kumimoji="1" lang="en-US" altLang="zh-CN" dirty="0"/>
          </a:p>
          <a:p>
            <a:endParaRPr kumimoji="1" lang="en-US" altLang="zh-CN" dirty="0" smtClean="0"/>
          </a:p>
          <a:p>
            <a:r>
              <a:rPr kumimoji="1" lang="en-US" altLang="zh-CN" dirty="0" smtClean="0"/>
              <a:t>5.5</a:t>
            </a:r>
            <a:r>
              <a:rPr kumimoji="1" lang="zh-CN" altLang="en-US" dirty="0"/>
              <a:t>保存操作</a:t>
            </a:r>
            <a:endParaRPr kumimoji="1" lang="en-US" altLang="zh-CN" dirty="0"/>
          </a:p>
          <a:p>
            <a:pPr lvl="1"/>
            <a:r>
              <a:rPr kumimoji="1" lang="en-US" altLang="zh-CN" dirty="0" err="1"/>
              <a:t>db.colname.save</a:t>
            </a:r>
            <a:r>
              <a:rPr kumimoji="1" lang="en-US" altLang="zh-CN" dirty="0"/>
              <a:t>(data)	</a:t>
            </a:r>
            <a:endParaRPr kumimoji="1" lang="en-US" altLang="zh-CN" dirty="0" smtClean="0"/>
          </a:p>
          <a:p>
            <a:pPr lvl="1"/>
            <a:r>
              <a:rPr kumimoji="1" lang="en-US" altLang="zh-CN" dirty="0"/>
              <a:t>s</a:t>
            </a:r>
            <a:r>
              <a:rPr kumimoji="1" lang="en-US" altLang="zh-CN" dirty="0" smtClean="0"/>
              <a:t>ave</a:t>
            </a:r>
            <a:r>
              <a:rPr kumimoji="1" lang="zh-CN" altLang="en-US" dirty="0" smtClean="0"/>
              <a:t> </a:t>
            </a:r>
            <a:r>
              <a:rPr kumimoji="1" lang="en-US" altLang="zh-CN" dirty="0" smtClean="0"/>
              <a:t>=</a:t>
            </a:r>
            <a:r>
              <a:rPr kumimoji="1" lang="zh-CN" altLang="en-US" dirty="0" smtClean="0"/>
              <a:t> </a:t>
            </a:r>
            <a:r>
              <a:rPr kumimoji="1" lang="en-US" altLang="zh-CN" dirty="0" smtClean="0"/>
              <a:t>insert</a:t>
            </a:r>
            <a:r>
              <a:rPr kumimoji="1" lang="zh-CN" altLang="en-US" dirty="0" smtClean="0"/>
              <a:t> </a:t>
            </a:r>
            <a:r>
              <a:rPr kumimoji="1" lang="en-US" altLang="zh-CN" dirty="0" smtClean="0"/>
              <a:t>+</a:t>
            </a:r>
            <a:r>
              <a:rPr kumimoji="1" lang="zh-CN" altLang="en-US" dirty="0" smtClean="0"/>
              <a:t> </a:t>
            </a:r>
            <a:r>
              <a:rPr kumimoji="1" lang="en-US" altLang="zh-CN" dirty="0" smtClean="0"/>
              <a:t>update</a:t>
            </a:r>
            <a:endParaRPr kumimoji="1" lang="en-US" altLang="zh-CN" dirty="0"/>
          </a:p>
          <a:p>
            <a:pPr lvl="1"/>
            <a:r>
              <a:rPr kumimoji="1" lang="zh-CN" altLang="en-US" dirty="0"/>
              <a:t>以</a:t>
            </a:r>
            <a:r>
              <a:rPr kumimoji="1" lang="en-US" altLang="zh-CN" dirty="0"/>
              <a:t>_id</a:t>
            </a:r>
            <a:r>
              <a:rPr kumimoji="1" lang="zh-CN" altLang="en-US" dirty="0"/>
              <a:t>为判断依据，存在该</a:t>
            </a:r>
            <a:r>
              <a:rPr kumimoji="1" lang="en-US" altLang="zh-CN" dirty="0"/>
              <a:t>id</a:t>
            </a:r>
            <a:r>
              <a:rPr kumimoji="1" lang="zh-CN" altLang="en-US" dirty="0"/>
              <a:t>对应的数据则更新数据，不存在则插入数据</a:t>
            </a:r>
            <a:endParaRPr kumimoji="1" lang="en-US" altLang="zh-CN" dirty="0"/>
          </a:p>
          <a:p>
            <a:endParaRPr kumimoji="1" lang="en-US" altLang="zh-CN" dirty="0" smtClean="0"/>
          </a:p>
        </p:txBody>
      </p:sp>
    </p:spTree>
    <p:extLst>
      <p:ext uri="{BB962C8B-B14F-4D97-AF65-F5344CB8AC3E}">
        <p14:creationId xmlns:p14="http://schemas.microsoft.com/office/powerpoint/2010/main" val="1142769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764704"/>
            <a:ext cx="8229600" cy="461665"/>
          </a:xfrm>
          <a:prstGeom prst="rect">
            <a:avLst/>
          </a:prstGeom>
        </p:spPr>
        <p:txBody>
          <a:bodyPr wrap="square">
            <a:spAutoFit/>
          </a:bodyPr>
          <a:lstStyle/>
          <a:p>
            <a:r>
              <a:rPr lang="en-US" altLang="zh-CN" sz="2400" dirty="0" smtClean="0"/>
              <a:t>5.MongoDB</a:t>
            </a:r>
            <a:r>
              <a:rPr lang="zh-CN" altLang="en-US" sz="2400" dirty="0" smtClean="0"/>
              <a:t>的查询操作</a:t>
            </a:r>
            <a:endParaRPr lang="en-US" altLang="zh-CN" sz="2400" dirty="0" smtClean="0"/>
          </a:p>
        </p:txBody>
      </p:sp>
      <p:sp>
        <p:nvSpPr>
          <p:cNvPr id="2" name="文本框 1"/>
          <p:cNvSpPr txBox="1"/>
          <p:nvPr/>
        </p:nvSpPr>
        <p:spPr>
          <a:xfrm>
            <a:off x="1043608" y="1340768"/>
            <a:ext cx="7416824" cy="4247317"/>
          </a:xfrm>
          <a:prstGeom prst="rect">
            <a:avLst/>
          </a:prstGeom>
          <a:noFill/>
        </p:spPr>
        <p:txBody>
          <a:bodyPr wrap="square" rtlCol="0">
            <a:spAutoFit/>
          </a:bodyPr>
          <a:lstStyle/>
          <a:p>
            <a:r>
              <a:rPr kumimoji="1" lang="en-US" altLang="zh-CN" dirty="0" smtClean="0"/>
              <a:t>5.1</a:t>
            </a:r>
            <a:r>
              <a:rPr kumimoji="1" lang="zh-CN" altLang="en-US" dirty="0" smtClean="0"/>
              <a:t> 基本操作</a:t>
            </a:r>
            <a:endParaRPr kumimoji="1" lang="en-US" altLang="zh-CN" dirty="0" smtClean="0"/>
          </a:p>
          <a:p>
            <a:pPr lvl="1"/>
            <a:endParaRPr kumimoji="1" lang="en-US" altLang="zh-CN" dirty="0" smtClean="0"/>
          </a:p>
          <a:p>
            <a:pPr lvl="1"/>
            <a:r>
              <a:rPr kumimoji="1" lang="en-US" altLang="zh-CN" dirty="0" smtClean="0"/>
              <a:t>1.</a:t>
            </a:r>
            <a:r>
              <a:rPr kumimoji="1" lang="zh-CN" altLang="en-US" dirty="0" smtClean="0"/>
              <a:t>多数据查询</a:t>
            </a:r>
            <a:endParaRPr kumimoji="1" lang="en-US" altLang="zh-CN" dirty="0" smtClean="0"/>
          </a:p>
          <a:p>
            <a:pPr lvl="1"/>
            <a:r>
              <a:rPr kumimoji="1" lang="en-US" altLang="zh-CN" dirty="0" smtClean="0"/>
              <a:t>	</a:t>
            </a:r>
            <a:r>
              <a:rPr kumimoji="1" lang="en-US" altLang="zh-CN" dirty="0" err="1" smtClean="0"/>
              <a:t>db.colname.find</a:t>
            </a:r>
            <a:r>
              <a:rPr kumimoji="1" lang="en-US" altLang="zh-CN" dirty="0" smtClean="0"/>
              <a:t>(query)</a:t>
            </a:r>
          </a:p>
          <a:p>
            <a:r>
              <a:rPr kumimoji="1" lang="en-US" altLang="zh-CN" dirty="0"/>
              <a:t>	</a:t>
            </a:r>
            <a:r>
              <a:rPr kumimoji="1" lang="en-US" altLang="zh-CN" dirty="0" smtClean="0"/>
              <a:t>	1.</a:t>
            </a:r>
            <a:r>
              <a:rPr kumimoji="1" lang="zh-CN" altLang="en-US" dirty="0" smtClean="0"/>
              <a:t>带</a:t>
            </a:r>
            <a:r>
              <a:rPr kumimoji="1" lang="en-US" altLang="zh-CN" dirty="0" smtClean="0"/>
              <a:t>query</a:t>
            </a:r>
            <a:r>
              <a:rPr kumimoji="1" lang="zh-CN" altLang="en-US" dirty="0" smtClean="0"/>
              <a:t>则是条件查询</a:t>
            </a:r>
            <a:endParaRPr kumimoji="1" lang="en-US" altLang="zh-CN" dirty="0" smtClean="0"/>
          </a:p>
          <a:p>
            <a:r>
              <a:rPr kumimoji="1" lang="en-US" altLang="zh-CN" dirty="0"/>
              <a:t>	</a:t>
            </a:r>
            <a:r>
              <a:rPr kumimoji="1" lang="en-US" altLang="zh-CN" dirty="0" smtClean="0"/>
              <a:t>	2.</a:t>
            </a:r>
            <a:r>
              <a:rPr kumimoji="1" lang="zh-CN" altLang="en-US" dirty="0" smtClean="0"/>
              <a:t>不带</a:t>
            </a:r>
            <a:r>
              <a:rPr kumimoji="1" lang="en-US" altLang="zh-CN" dirty="0" smtClean="0"/>
              <a:t>query</a:t>
            </a:r>
            <a:r>
              <a:rPr kumimoji="1" lang="zh-CN" altLang="en-US" dirty="0" smtClean="0"/>
              <a:t>是显示集合中的所有数据</a:t>
            </a:r>
            <a:endParaRPr kumimoji="1" lang="en-US" altLang="zh-CN" dirty="0"/>
          </a:p>
          <a:p>
            <a:pPr lvl="1"/>
            <a:endParaRPr kumimoji="1" lang="en-US" altLang="zh-CN" dirty="0" smtClean="0"/>
          </a:p>
          <a:p>
            <a:pPr lvl="1"/>
            <a:r>
              <a:rPr kumimoji="1" lang="en-US" altLang="zh-CN" dirty="0" smtClean="0"/>
              <a:t>2.</a:t>
            </a:r>
            <a:r>
              <a:rPr kumimoji="1" lang="zh-CN" altLang="en-US" dirty="0" smtClean="0"/>
              <a:t>单条数据查询</a:t>
            </a:r>
            <a:endParaRPr kumimoji="1" lang="en-US" altLang="zh-CN" dirty="0" smtClean="0"/>
          </a:p>
          <a:p>
            <a:pPr lvl="1"/>
            <a:r>
              <a:rPr kumimoji="1" lang="en-US" altLang="zh-CN" dirty="0"/>
              <a:t>	</a:t>
            </a:r>
            <a:r>
              <a:rPr kumimoji="1" lang="en-US" altLang="zh-CN" dirty="0" err="1" smtClean="0"/>
              <a:t>db.colname.findOne</a:t>
            </a:r>
            <a:r>
              <a:rPr kumimoji="1" lang="en-US" altLang="zh-CN" dirty="0" smtClean="0"/>
              <a:t>(query)</a:t>
            </a:r>
          </a:p>
          <a:p>
            <a:pPr lvl="1"/>
            <a:r>
              <a:rPr kumimoji="1" lang="en-US" altLang="zh-CN" dirty="0" smtClean="0"/>
              <a:t>	</a:t>
            </a:r>
            <a:r>
              <a:rPr kumimoji="1" lang="zh-CN" altLang="en-US" dirty="0" smtClean="0"/>
              <a:t>查询单条数据的时候，返回结果自动美化</a:t>
            </a:r>
            <a:endParaRPr kumimoji="1" lang="en-US" altLang="zh-CN" dirty="0" smtClean="0"/>
          </a:p>
          <a:p>
            <a:pPr lvl="1"/>
            <a:endParaRPr kumimoji="1" lang="en-US" altLang="zh-CN" dirty="0"/>
          </a:p>
          <a:p>
            <a:pPr lvl="1"/>
            <a:r>
              <a:rPr kumimoji="1" lang="en-US" altLang="zh-CN" dirty="0" smtClean="0"/>
              <a:t>3.</a:t>
            </a:r>
            <a:r>
              <a:rPr kumimoji="1" lang="zh-CN" altLang="en-US" dirty="0" smtClean="0"/>
              <a:t>查询数据美化</a:t>
            </a:r>
            <a:endParaRPr kumimoji="1" lang="en-US" altLang="zh-CN" dirty="0" smtClean="0"/>
          </a:p>
          <a:p>
            <a:pPr lvl="1"/>
            <a:r>
              <a:rPr kumimoji="1" lang="en-US" altLang="zh-CN" dirty="0"/>
              <a:t>	</a:t>
            </a:r>
            <a:r>
              <a:rPr kumimoji="1" lang="en-US" altLang="zh-CN" dirty="0" err="1" smtClean="0"/>
              <a:t>db.colname.find</a:t>
            </a:r>
            <a:r>
              <a:rPr kumimoji="1" lang="en-US" altLang="zh-CN" dirty="0" smtClean="0"/>
              <a:t>().pretty()</a:t>
            </a:r>
          </a:p>
          <a:p>
            <a:endParaRPr kumimoji="1" lang="en-US" altLang="zh-CN" dirty="0"/>
          </a:p>
          <a:p>
            <a:endParaRPr kumimoji="1" lang="en-US" altLang="zh-CN" dirty="0" smtClean="0"/>
          </a:p>
        </p:txBody>
      </p:sp>
      <p:sp>
        <p:nvSpPr>
          <p:cNvPr id="4" name="文本框 3"/>
          <p:cNvSpPr txBox="1"/>
          <p:nvPr/>
        </p:nvSpPr>
        <p:spPr>
          <a:xfrm>
            <a:off x="7452320" y="1373597"/>
            <a:ext cx="4320480" cy="4247317"/>
          </a:xfrm>
          <a:prstGeom prst="rect">
            <a:avLst/>
          </a:prstGeom>
          <a:noFill/>
        </p:spPr>
        <p:txBody>
          <a:bodyPr wrap="square" rtlCol="0">
            <a:spAutoFit/>
          </a:bodyPr>
          <a:lstStyle/>
          <a:p>
            <a:r>
              <a:rPr lang="pl-PL" altLang="zh-CN" dirty="0" err="1"/>
              <a:t>db.stu.drop</a:t>
            </a:r>
            <a:r>
              <a:rPr lang="pl-PL" altLang="zh-CN" dirty="0"/>
              <a:t>() </a:t>
            </a:r>
            <a:endParaRPr lang="pl-PL" altLang="zh-CN" dirty="0" smtClean="0"/>
          </a:p>
          <a:p>
            <a:r>
              <a:rPr lang="pl-PL" altLang="zh-CN" dirty="0" err="1" smtClean="0"/>
              <a:t>db.stu.insert</a:t>
            </a:r>
            <a:r>
              <a:rPr lang="pl-PL" altLang="zh-CN" dirty="0"/>
              <a:t>({</a:t>
            </a:r>
            <a:r>
              <a:rPr lang="pl-PL" altLang="zh-CN" dirty="0" err="1"/>
              <a:t>name</a:t>
            </a:r>
            <a:r>
              <a:rPr lang="pl-PL" altLang="zh-CN" dirty="0"/>
              <a:t>:'</a:t>
            </a:r>
            <a:r>
              <a:rPr lang="zh-CN" altLang="pl-PL" dirty="0"/>
              <a:t>郭靖</a:t>
            </a:r>
            <a:r>
              <a:rPr lang="pl-PL" altLang="zh-CN" dirty="0"/>
              <a:t>',</a:t>
            </a:r>
            <a:r>
              <a:rPr lang="pl-PL" altLang="zh-CN" dirty="0" err="1"/>
              <a:t>hometown</a:t>
            </a:r>
            <a:r>
              <a:rPr lang="pl-PL" altLang="zh-CN" dirty="0"/>
              <a:t>:'</a:t>
            </a:r>
            <a:r>
              <a:rPr lang="zh-CN" altLang="pl-PL" dirty="0"/>
              <a:t>蒙古</a:t>
            </a:r>
            <a:r>
              <a:rPr lang="pl-PL" altLang="zh-CN" dirty="0"/>
              <a:t>',age:20,gender:true}) </a:t>
            </a:r>
            <a:endParaRPr lang="pl-PL" altLang="zh-CN" dirty="0" smtClean="0"/>
          </a:p>
          <a:p>
            <a:r>
              <a:rPr lang="pl-PL" altLang="zh-CN" dirty="0" err="1" smtClean="0"/>
              <a:t>db.stu.insert</a:t>
            </a:r>
            <a:r>
              <a:rPr lang="pl-PL" altLang="zh-CN" dirty="0"/>
              <a:t>({</a:t>
            </a:r>
            <a:r>
              <a:rPr lang="pl-PL" altLang="zh-CN" dirty="0" err="1"/>
              <a:t>name</a:t>
            </a:r>
            <a:r>
              <a:rPr lang="pl-PL" altLang="zh-CN" dirty="0"/>
              <a:t>:'</a:t>
            </a:r>
            <a:r>
              <a:rPr lang="zh-CN" altLang="pl-PL" dirty="0"/>
              <a:t>黄蓉</a:t>
            </a:r>
            <a:r>
              <a:rPr lang="pl-PL" altLang="zh-CN" dirty="0"/>
              <a:t>',</a:t>
            </a:r>
            <a:r>
              <a:rPr lang="pl-PL" altLang="zh-CN" dirty="0" err="1"/>
              <a:t>hometown</a:t>
            </a:r>
            <a:r>
              <a:rPr lang="pl-PL" altLang="zh-CN" dirty="0"/>
              <a:t>:'</a:t>
            </a:r>
            <a:r>
              <a:rPr lang="zh-CN" altLang="pl-PL" dirty="0"/>
              <a:t>桃花岛</a:t>
            </a:r>
            <a:r>
              <a:rPr lang="pl-PL" altLang="zh-CN" dirty="0"/>
              <a:t>',age:18,gender:false}) </a:t>
            </a:r>
            <a:endParaRPr lang="pl-PL" altLang="zh-CN" dirty="0" smtClean="0"/>
          </a:p>
          <a:p>
            <a:r>
              <a:rPr lang="pl-PL" altLang="zh-CN" dirty="0" err="1" smtClean="0"/>
              <a:t>db.stu.insert</a:t>
            </a:r>
            <a:r>
              <a:rPr lang="pl-PL" altLang="zh-CN" dirty="0"/>
              <a:t>({</a:t>
            </a:r>
            <a:r>
              <a:rPr lang="pl-PL" altLang="zh-CN" dirty="0" err="1"/>
              <a:t>name</a:t>
            </a:r>
            <a:r>
              <a:rPr lang="pl-PL" altLang="zh-CN" dirty="0"/>
              <a:t>:'</a:t>
            </a:r>
            <a:r>
              <a:rPr lang="zh-CN" altLang="pl-PL" dirty="0"/>
              <a:t>华筝</a:t>
            </a:r>
            <a:r>
              <a:rPr lang="pl-PL" altLang="zh-CN" dirty="0"/>
              <a:t>',</a:t>
            </a:r>
            <a:r>
              <a:rPr lang="pl-PL" altLang="zh-CN" dirty="0" err="1"/>
              <a:t>hometown</a:t>
            </a:r>
            <a:r>
              <a:rPr lang="pl-PL" altLang="zh-CN" dirty="0"/>
              <a:t>:'</a:t>
            </a:r>
            <a:r>
              <a:rPr lang="zh-CN" altLang="pl-PL" dirty="0"/>
              <a:t>蒙古</a:t>
            </a:r>
            <a:r>
              <a:rPr lang="pl-PL" altLang="zh-CN" dirty="0"/>
              <a:t>',age:18,gender:false}) </a:t>
            </a:r>
            <a:endParaRPr lang="pl-PL" altLang="zh-CN" dirty="0" smtClean="0"/>
          </a:p>
          <a:p>
            <a:r>
              <a:rPr lang="pl-PL" altLang="zh-CN" dirty="0" err="1" smtClean="0"/>
              <a:t>db.stu.insert</a:t>
            </a:r>
            <a:r>
              <a:rPr lang="pl-PL" altLang="zh-CN" dirty="0"/>
              <a:t>({</a:t>
            </a:r>
            <a:r>
              <a:rPr lang="pl-PL" altLang="zh-CN" dirty="0" err="1"/>
              <a:t>name</a:t>
            </a:r>
            <a:r>
              <a:rPr lang="pl-PL" altLang="zh-CN" dirty="0"/>
              <a:t>:'</a:t>
            </a:r>
            <a:r>
              <a:rPr lang="zh-CN" altLang="pl-PL" dirty="0"/>
              <a:t>黄药师</a:t>
            </a:r>
            <a:r>
              <a:rPr lang="pl-PL" altLang="zh-CN" dirty="0"/>
              <a:t>',</a:t>
            </a:r>
            <a:r>
              <a:rPr lang="pl-PL" altLang="zh-CN" dirty="0" err="1"/>
              <a:t>hometown</a:t>
            </a:r>
            <a:r>
              <a:rPr lang="pl-PL" altLang="zh-CN" dirty="0"/>
              <a:t>:'</a:t>
            </a:r>
            <a:r>
              <a:rPr lang="zh-CN" altLang="pl-PL" dirty="0"/>
              <a:t>桃花岛</a:t>
            </a:r>
            <a:r>
              <a:rPr lang="pl-PL" altLang="zh-CN" dirty="0"/>
              <a:t>',age:40,gender:true</a:t>
            </a:r>
            <a:r>
              <a:rPr lang="pl-PL" altLang="zh-CN" dirty="0" smtClean="0"/>
              <a:t>})</a:t>
            </a:r>
          </a:p>
          <a:p>
            <a:r>
              <a:rPr lang="pl-PL" altLang="zh-CN" dirty="0" smtClean="0"/>
              <a:t> </a:t>
            </a:r>
            <a:r>
              <a:rPr lang="pl-PL" altLang="zh-CN" dirty="0" err="1"/>
              <a:t>db.stu.insert</a:t>
            </a:r>
            <a:r>
              <a:rPr lang="pl-PL" altLang="zh-CN" dirty="0"/>
              <a:t>({</a:t>
            </a:r>
            <a:r>
              <a:rPr lang="pl-PL" altLang="zh-CN" dirty="0" err="1"/>
              <a:t>name</a:t>
            </a:r>
            <a:r>
              <a:rPr lang="pl-PL" altLang="zh-CN" dirty="0"/>
              <a:t>:'</a:t>
            </a:r>
            <a:r>
              <a:rPr lang="zh-CN" altLang="pl-PL" dirty="0"/>
              <a:t>段誉</a:t>
            </a:r>
            <a:r>
              <a:rPr lang="pl-PL" altLang="zh-CN" dirty="0"/>
              <a:t>',</a:t>
            </a:r>
            <a:r>
              <a:rPr lang="pl-PL" altLang="zh-CN" dirty="0" err="1"/>
              <a:t>hometown</a:t>
            </a:r>
            <a:r>
              <a:rPr lang="pl-PL" altLang="zh-CN" dirty="0"/>
              <a:t>:'</a:t>
            </a:r>
            <a:r>
              <a:rPr lang="zh-CN" altLang="pl-PL" dirty="0"/>
              <a:t>大理</a:t>
            </a:r>
            <a:r>
              <a:rPr lang="pl-PL" altLang="zh-CN" dirty="0"/>
              <a:t>',age:16,gender:true</a:t>
            </a:r>
            <a:r>
              <a:rPr lang="pl-PL" altLang="zh-CN" dirty="0" smtClean="0"/>
              <a:t>})</a:t>
            </a:r>
          </a:p>
          <a:p>
            <a:r>
              <a:rPr lang="pl-PL" altLang="zh-CN" dirty="0" smtClean="0"/>
              <a:t> </a:t>
            </a:r>
            <a:r>
              <a:rPr lang="pl-PL" altLang="zh-CN" dirty="0" err="1"/>
              <a:t>db.stu.insert</a:t>
            </a:r>
            <a:r>
              <a:rPr lang="pl-PL" altLang="zh-CN" dirty="0"/>
              <a:t>({</a:t>
            </a:r>
            <a:r>
              <a:rPr lang="pl-PL" altLang="zh-CN" dirty="0" err="1"/>
              <a:t>name</a:t>
            </a:r>
            <a:r>
              <a:rPr lang="pl-PL" altLang="zh-CN" dirty="0"/>
              <a:t>:'</a:t>
            </a:r>
            <a:r>
              <a:rPr lang="zh-CN" altLang="pl-PL" dirty="0"/>
              <a:t>段王爷</a:t>
            </a:r>
            <a:r>
              <a:rPr lang="pl-PL" altLang="zh-CN" dirty="0"/>
              <a:t>',</a:t>
            </a:r>
            <a:r>
              <a:rPr lang="pl-PL" altLang="zh-CN" dirty="0" err="1"/>
              <a:t>hometown</a:t>
            </a:r>
            <a:r>
              <a:rPr lang="pl-PL" altLang="zh-CN" dirty="0"/>
              <a:t>:'</a:t>
            </a:r>
            <a:r>
              <a:rPr lang="zh-CN" altLang="pl-PL" dirty="0"/>
              <a:t>大理</a:t>
            </a:r>
            <a:r>
              <a:rPr lang="pl-PL" altLang="zh-CN" dirty="0"/>
              <a:t>',age:45,gender:true}) </a:t>
            </a:r>
            <a:endParaRPr lang="pl-PL" altLang="zh-CN" dirty="0" smtClean="0"/>
          </a:p>
          <a:p>
            <a:r>
              <a:rPr lang="pl-PL" altLang="zh-CN" dirty="0" err="1" smtClean="0"/>
              <a:t>db.stu.insert</a:t>
            </a:r>
            <a:r>
              <a:rPr lang="pl-PL" altLang="zh-CN" dirty="0"/>
              <a:t>({</a:t>
            </a:r>
            <a:r>
              <a:rPr lang="pl-PL" altLang="zh-CN" dirty="0" err="1"/>
              <a:t>name</a:t>
            </a:r>
            <a:r>
              <a:rPr lang="pl-PL" altLang="zh-CN" dirty="0"/>
              <a:t>:'</a:t>
            </a:r>
            <a:r>
              <a:rPr lang="zh-CN" altLang="pl-PL" dirty="0"/>
              <a:t>洪七公</a:t>
            </a:r>
            <a:r>
              <a:rPr lang="pl-PL" altLang="zh-CN" dirty="0"/>
              <a:t>',</a:t>
            </a:r>
            <a:r>
              <a:rPr lang="pl-PL" altLang="zh-CN" dirty="0" err="1"/>
              <a:t>hometown</a:t>
            </a:r>
            <a:r>
              <a:rPr lang="pl-PL" altLang="zh-CN" dirty="0"/>
              <a:t>:'</a:t>
            </a:r>
            <a:r>
              <a:rPr lang="zh-CN" altLang="pl-PL" dirty="0"/>
              <a:t>华山</a:t>
            </a:r>
            <a:r>
              <a:rPr lang="pl-PL" altLang="zh-CN" dirty="0"/>
              <a:t>',age:18,gender:true})</a:t>
            </a:r>
            <a:endParaRPr kumimoji="1" lang="zh-CN" altLang="en-US" dirty="0"/>
          </a:p>
        </p:txBody>
      </p:sp>
    </p:spTree>
    <p:extLst>
      <p:ext uri="{BB962C8B-B14F-4D97-AF65-F5344CB8AC3E}">
        <p14:creationId xmlns:p14="http://schemas.microsoft.com/office/powerpoint/2010/main" val="333805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764704"/>
            <a:ext cx="8229600" cy="461665"/>
          </a:xfrm>
          <a:prstGeom prst="rect">
            <a:avLst/>
          </a:prstGeom>
        </p:spPr>
        <p:txBody>
          <a:bodyPr wrap="square">
            <a:spAutoFit/>
          </a:bodyPr>
          <a:lstStyle/>
          <a:p>
            <a:r>
              <a:rPr lang="en-US" altLang="zh-CN" sz="2400" dirty="0" smtClean="0"/>
              <a:t>6.MongoDB</a:t>
            </a:r>
            <a:r>
              <a:rPr lang="zh-CN" altLang="en-US" sz="2400" dirty="0" smtClean="0"/>
              <a:t>的运算符</a:t>
            </a:r>
            <a:endParaRPr lang="en-US" altLang="zh-CN" sz="2400" dirty="0" smtClean="0"/>
          </a:p>
        </p:txBody>
      </p:sp>
      <p:sp>
        <p:nvSpPr>
          <p:cNvPr id="2" name="文本框 1"/>
          <p:cNvSpPr txBox="1"/>
          <p:nvPr/>
        </p:nvSpPr>
        <p:spPr>
          <a:xfrm>
            <a:off x="1043608" y="1340768"/>
            <a:ext cx="7416824" cy="4247317"/>
          </a:xfrm>
          <a:prstGeom prst="rect">
            <a:avLst/>
          </a:prstGeom>
          <a:noFill/>
        </p:spPr>
        <p:txBody>
          <a:bodyPr wrap="square" rtlCol="0">
            <a:spAutoFit/>
          </a:bodyPr>
          <a:lstStyle/>
          <a:p>
            <a:r>
              <a:rPr kumimoji="1" lang="en-US" altLang="zh-CN" dirty="0" smtClean="0"/>
              <a:t>6.1</a:t>
            </a:r>
            <a:r>
              <a:rPr kumimoji="1" lang="zh-CN" altLang="en-US" dirty="0" smtClean="0"/>
              <a:t> 比较运算符</a:t>
            </a:r>
            <a:endParaRPr kumimoji="1" lang="en-US" altLang="zh-CN" dirty="0" smtClean="0"/>
          </a:p>
          <a:p>
            <a:endParaRPr kumimoji="1" lang="en-US" altLang="zh-CN" dirty="0"/>
          </a:p>
          <a:p>
            <a:r>
              <a:rPr kumimoji="1" lang="en-US" altLang="zh-CN" dirty="0" smtClean="0"/>
              <a:t>	$</a:t>
            </a:r>
            <a:r>
              <a:rPr kumimoji="1" lang="en-US" altLang="zh-CN" dirty="0" err="1" smtClean="0"/>
              <a:t>lt</a:t>
            </a:r>
            <a:r>
              <a:rPr kumimoji="1" lang="en-US" altLang="zh-CN" dirty="0" smtClean="0"/>
              <a:t>		</a:t>
            </a:r>
            <a:r>
              <a:rPr kumimoji="1" lang="zh-CN" altLang="en-US" dirty="0" smtClean="0"/>
              <a:t>小于</a:t>
            </a:r>
            <a:r>
              <a:rPr kumimoji="1" lang="en-US" altLang="zh-CN" dirty="0" smtClean="0"/>
              <a:t>		less</a:t>
            </a:r>
            <a:r>
              <a:rPr kumimoji="1" lang="zh-CN" altLang="en-US" dirty="0" smtClean="0"/>
              <a:t> </a:t>
            </a:r>
            <a:r>
              <a:rPr kumimoji="1" lang="en-US" altLang="zh-CN" dirty="0" smtClean="0"/>
              <a:t>than</a:t>
            </a:r>
          </a:p>
          <a:p>
            <a:endParaRPr kumimoji="1" lang="en-US" altLang="zh-CN" dirty="0"/>
          </a:p>
          <a:p>
            <a:r>
              <a:rPr kumimoji="1" lang="en-US" altLang="zh-CN" dirty="0" smtClean="0"/>
              <a:t>	$</a:t>
            </a:r>
            <a:r>
              <a:rPr kumimoji="1" lang="en-US" altLang="zh-CN" dirty="0" err="1" smtClean="0"/>
              <a:t>lte</a:t>
            </a:r>
            <a:r>
              <a:rPr kumimoji="1" lang="en-US" altLang="zh-CN" dirty="0" smtClean="0"/>
              <a:t>		</a:t>
            </a:r>
            <a:r>
              <a:rPr kumimoji="1" lang="zh-CN" altLang="en-US" dirty="0" smtClean="0"/>
              <a:t>小于等于</a:t>
            </a:r>
            <a:r>
              <a:rPr kumimoji="1" lang="en-US" altLang="zh-CN" dirty="0" smtClean="0"/>
              <a:t>	less</a:t>
            </a:r>
            <a:r>
              <a:rPr kumimoji="1" lang="zh-CN" altLang="en-US" dirty="0" smtClean="0"/>
              <a:t> </a:t>
            </a:r>
            <a:r>
              <a:rPr kumimoji="1" lang="en-US" altLang="zh-CN" dirty="0" smtClean="0"/>
              <a:t>than</a:t>
            </a:r>
            <a:r>
              <a:rPr kumimoji="1" lang="zh-CN" altLang="en-US" dirty="0" smtClean="0"/>
              <a:t> </a:t>
            </a:r>
            <a:r>
              <a:rPr kumimoji="1" lang="en-US" altLang="zh-CN" dirty="0" smtClean="0"/>
              <a:t>equal</a:t>
            </a:r>
            <a:endParaRPr kumimoji="1" lang="en-US" altLang="zh-CN" dirty="0"/>
          </a:p>
          <a:p>
            <a:endParaRPr kumimoji="1" lang="en-US" altLang="zh-CN" dirty="0" smtClean="0"/>
          </a:p>
          <a:p>
            <a:r>
              <a:rPr kumimoji="1" lang="en-US" altLang="zh-CN" dirty="0" smtClean="0"/>
              <a:t>	$</a:t>
            </a:r>
            <a:r>
              <a:rPr kumimoji="1" lang="en-US" altLang="zh-CN" dirty="0" err="1" smtClean="0"/>
              <a:t>gt</a:t>
            </a:r>
            <a:r>
              <a:rPr kumimoji="1" lang="en-US" altLang="zh-CN" dirty="0" smtClean="0"/>
              <a:t>		</a:t>
            </a:r>
            <a:r>
              <a:rPr kumimoji="1" lang="zh-CN" altLang="en-US" dirty="0" smtClean="0"/>
              <a:t>大于</a:t>
            </a:r>
            <a:r>
              <a:rPr kumimoji="1" lang="en-US" altLang="zh-CN" dirty="0" smtClean="0"/>
              <a:t>		great</a:t>
            </a:r>
            <a:r>
              <a:rPr kumimoji="1" lang="zh-CN" altLang="en-US" dirty="0" smtClean="0"/>
              <a:t> </a:t>
            </a:r>
            <a:r>
              <a:rPr kumimoji="1" lang="en-US" altLang="zh-CN" dirty="0" smtClean="0"/>
              <a:t>than</a:t>
            </a:r>
            <a:endParaRPr kumimoji="1" lang="en-US" altLang="zh-CN" dirty="0"/>
          </a:p>
          <a:p>
            <a:r>
              <a:rPr kumimoji="1" lang="en-US" altLang="zh-CN" dirty="0" smtClean="0"/>
              <a:t>	</a:t>
            </a:r>
          </a:p>
          <a:p>
            <a:r>
              <a:rPr kumimoji="1" lang="en-US" altLang="zh-CN" dirty="0" smtClean="0"/>
              <a:t>	$</a:t>
            </a:r>
            <a:r>
              <a:rPr kumimoji="1" lang="en-US" altLang="zh-CN" dirty="0" err="1" smtClean="0"/>
              <a:t>gte</a:t>
            </a:r>
            <a:r>
              <a:rPr kumimoji="1" lang="en-US" altLang="zh-CN" dirty="0" smtClean="0"/>
              <a:t>		</a:t>
            </a:r>
            <a:r>
              <a:rPr kumimoji="1" lang="zh-CN" altLang="en-US" dirty="0" smtClean="0"/>
              <a:t>大于等于</a:t>
            </a:r>
            <a:r>
              <a:rPr kumimoji="1" lang="en-US" altLang="zh-CN" dirty="0" smtClean="0"/>
              <a:t>	great</a:t>
            </a:r>
            <a:r>
              <a:rPr kumimoji="1" lang="zh-CN" altLang="en-US" dirty="0" smtClean="0"/>
              <a:t> </a:t>
            </a:r>
            <a:r>
              <a:rPr kumimoji="1" lang="en-US" altLang="zh-CN" dirty="0" smtClean="0"/>
              <a:t>than</a:t>
            </a:r>
            <a:r>
              <a:rPr kumimoji="1" lang="zh-CN" altLang="en-US" dirty="0" smtClean="0"/>
              <a:t> </a:t>
            </a:r>
            <a:r>
              <a:rPr kumimoji="1" lang="en-US" altLang="zh-CN" dirty="0" smtClean="0"/>
              <a:t>equal</a:t>
            </a:r>
          </a:p>
          <a:p>
            <a:pPr lvl="1"/>
            <a:endParaRPr kumimoji="1" lang="en-US" altLang="zh-CN" dirty="0" smtClean="0"/>
          </a:p>
          <a:p>
            <a:pPr lvl="1"/>
            <a:r>
              <a:rPr kumimoji="1" lang="en-US" altLang="zh-CN" dirty="0"/>
              <a:t>	</a:t>
            </a:r>
            <a:r>
              <a:rPr kumimoji="1" lang="en-US" altLang="zh-CN" dirty="0" smtClean="0"/>
              <a:t>$ne		</a:t>
            </a:r>
            <a:r>
              <a:rPr kumimoji="1" lang="zh-CN" altLang="en-US" dirty="0" smtClean="0"/>
              <a:t>不等于</a:t>
            </a:r>
            <a:r>
              <a:rPr kumimoji="1" lang="en-US" altLang="zh-CN" dirty="0" smtClean="0"/>
              <a:t>		not</a:t>
            </a:r>
            <a:r>
              <a:rPr kumimoji="1" lang="zh-CN" altLang="en-US" dirty="0" smtClean="0"/>
              <a:t> </a:t>
            </a:r>
            <a:r>
              <a:rPr kumimoji="1" lang="en-US" altLang="zh-CN" dirty="0" smtClean="0"/>
              <a:t>equal</a:t>
            </a:r>
          </a:p>
          <a:p>
            <a:pPr lvl="1"/>
            <a:endParaRPr kumimoji="1" lang="en-US" altLang="zh-CN" dirty="0" smtClean="0"/>
          </a:p>
          <a:p>
            <a:pPr lvl="1"/>
            <a:r>
              <a:rPr kumimoji="1" lang="zh-CN" altLang="en-US" dirty="0" smtClean="0"/>
              <a:t>比较运算符在查询中格式</a:t>
            </a:r>
            <a:endParaRPr kumimoji="1" lang="en-US" altLang="zh-CN" dirty="0" smtClean="0"/>
          </a:p>
          <a:p>
            <a:pPr lvl="1"/>
            <a:r>
              <a:rPr kumimoji="1" lang="en-US" altLang="zh-CN" dirty="0"/>
              <a:t>	</a:t>
            </a:r>
            <a:r>
              <a:rPr kumimoji="1" lang="en-US" altLang="zh-CN" dirty="0" err="1" smtClean="0"/>
              <a:t>db.colname.find</a:t>
            </a:r>
            <a:r>
              <a:rPr kumimoji="1" lang="en-US" altLang="zh-CN" dirty="0" smtClean="0"/>
              <a:t>({key:{$</a:t>
            </a:r>
            <a:r>
              <a:rPr kumimoji="1" lang="en-US" altLang="zh-CN" dirty="0" err="1" smtClean="0"/>
              <a:t>lt:n</a:t>
            </a:r>
            <a:r>
              <a:rPr kumimoji="1" lang="en-US" altLang="zh-CN" dirty="0" smtClean="0"/>
              <a:t>}})</a:t>
            </a:r>
          </a:p>
          <a:p>
            <a:pPr lvl="1"/>
            <a:r>
              <a:rPr kumimoji="1" lang="en-US" altLang="zh-CN" dirty="0"/>
              <a:t>	</a:t>
            </a:r>
            <a:endParaRPr kumimoji="1" lang="en-US" altLang="zh-CN" dirty="0" smtClean="0"/>
          </a:p>
        </p:txBody>
      </p:sp>
    </p:spTree>
    <p:extLst>
      <p:ext uri="{BB962C8B-B14F-4D97-AF65-F5344CB8AC3E}">
        <p14:creationId xmlns:p14="http://schemas.microsoft.com/office/powerpoint/2010/main" val="474243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764704"/>
            <a:ext cx="8229600" cy="461665"/>
          </a:xfrm>
          <a:prstGeom prst="rect">
            <a:avLst/>
          </a:prstGeom>
        </p:spPr>
        <p:txBody>
          <a:bodyPr wrap="square">
            <a:spAutoFit/>
          </a:bodyPr>
          <a:lstStyle/>
          <a:p>
            <a:r>
              <a:rPr lang="en-US" altLang="zh-CN" sz="2400" dirty="0" smtClean="0"/>
              <a:t>6.MongoDB</a:t>
            </a:r>
            <a:r>
              <a:rPr lang="zh-CN" altLang="en-US" sz="2400" dirty="0" smtClean="0"/>
              <a:t>的运算符</a:t>
            </a:r>
            <a:endParaRPr lang="en-US" altLang="zh-CN" sz="2400" dirty="0" smtClean="0"/>
          </a:p>
        </p:txBody>
      </p:sp>
      <p:sp>
        <p:nvSpPr>
          <p:cNvPr id="2" name="文本框 1"/>
          <p:cNvSpPr txBox="1"/>
          <p:nvPr/>
        </p:nvSpPr>
        <p:spPr>
          <a:xfrm>
            <a:off x="1043608" y="1340768"/>
            <a:ext cx="7416824" cy="4524315"/>
          </a:xfrm>
          <a:prstGeom prst="rect">
            <a:avLst/>
          </a:prstGeom>
          <a:noFill/>
        </p:spPr>
        <p:txBody>
          <a:bodyPr wrap="square" rtlCol="0">
            <a:spAutoFit/>
          </a:bodyPr>
          <a:lstStyle/>
          <a:p>
            <a:r>
              <a:rPr kumimoji="1" lang="en-US" altLang="zh-CN" dirty="0" smtClean="0"/>
              <a:t>6.2</a:t>
            </a:r>
            <a:r>
              <a:rPr kumimoji="1" lang="zh-CN" altLang="en-US" dirty="0" smtClean="0"/>
              <a:t> 逻辑运算符</a:t>
            </a:r>
            <a:endParaRPr kumimoji="1" lang="en-US" altLang="zh-CN" dirty="0"/>
          </a:p>
          <a:p>
            <a:pPr lvl="1"/>
            <a:r>
              <a:rPr kumimoji="1" lang="zh-CN" altLang="en-US" dirty="0" smtClean="0"/>
              <a:t>多条件与查询</a:t>
            </a:r>
            <a:endParaRPr kumimoji="1" lang="en-US" altLang="zh-CN" dirty="0" smtClean="0"/>
          </a:p>
          <a:p>
            <a:pPr lvl="1"/>
            <a:r>
              <a:rPr kumimoji="1" lang="en-US" altLang="zh-CN" dirty="0"/>
              <a:t>	</a:t>
            </a:r>
            <a:r>
              <a:rPr kumimoji="1" lang="zh-CN" altLang="en-US" dirty="0" smtClean="0">
                <a:solidFill>
                  <a:srgbClr val="FF0000"/>
                </a:solidFill>
              </a:rPr>
              <a:t>只返回所有条件都满足的文档</a:t>
            </a:r>
            <a:endParaRPr kumimoji="1" lang="en-US" altLang="zh-CN" dirty="0" smtClean="0">
              <a:solidFill>
                <a:srgbClr val="FF0000"/>
              </a:solidFill>
            </a:endParaRPr>
          </a:p>
          <a:p>
            <a:pPr lvl="1"/>
            <a:r>
              <a:rPr kumimoji="1" lang="en-US" altLang="zh-CN" dirty="0"/>
              <a:t>	</a:t>
            </a:r>
            <a:r>
              <a:rPr kumimoji="1" lang="en-US" altLang="zh-CN" dirty="0" smtClean="0"/>
              <a:t>1.</a:t>
            </a:r>
            <a:r>
              <a:rPr kumimoji="1" lang="zh-CN" altLang="en-US" dirty="0" smtClean="0"/>
              <a:t>同一个字典中键值对的形式</a:t>
            </a:r>
            <a:endParaRPr kumimoji="1" lang="en-US" altLang="zh-CN" dirty="0" smtClean="0"/>
          </a:p>
          <a:p>
            <a:pPr marL="0" lvl="1"/>
            <a:r>
              <a:rPr kumimoji="1" lang="en-US" altLang="zh-CN" dirty="0"/>
              <a:t>	</a:t>
            </a:r>
            <a:r>
              <a:rPr kumimoji="1" lang="en-US" altLang="zh-CN" dirty="0" smtClean="0"/>
              <a:t>	</a:t>
            </a:r>
            <a:r>
              <a:rPr kumimoji="1" lang="en-US" altLang="zh-CN" dirty="0" err="1" smtClean="0"/>
              <a:t>db.colname.find</a:t>
            </a:r>
            <a:r>
              <a:rPr kumimoji="1" lang="en-US" altLang="zh-CN" dirty="0"/>
              <a:t>({key:value,key1:value1</a:t>
            </a:r>
            <a:r>
              <a:rPr kumimoji="1" lang="en-US" altLang="zh-CN" dirty="0" smtClean="0"/>
              <a:t>})</a:t>
            </a:r>
          </a:p>
          <a:p>
            <a:pPr lvl="1"/>
            <a:r>
              <a:rPr kumimoji="1" lang="en-US" altLang="zh-CN" dirty="0" smtClean="0"/>
              <a:t>	2.</a:t>
            </a:r>
            <a:r>
              <a:rPr kumimoji="1" lang="zh-CN" altLang="en-US" dirty="0" smtClean="0"/>
              <a:t>使用</a:t>
            </a:r>
            <a:r>
              <a:rPr kumimoji="1" lang="en-US" altLang="zh-CN" dirty="0" smtClean="0"/>
              <a:t>and</a:t>
            </a:r>
            <a:r>
              <a:rPr kumimoji="1" lang="zh-CN" altLang="en-US" dirty="0" smtClean="0"/>
              <a:t>运算</a:t>
            </a:r>
            <a:r>
              <a:rPr kumimoji="1" lang="zh-CN" altLang="en-US" dirty="0" smtClean="0"/>
              <a:t>符查询的形式</a:t>
            </a:r>
            <a:endParaRPr kumimoji="1" lang="en-US" altLang="zh-CN" dirty="0" smtClean="0"/>
          </a:p>
          <a:p>
            <a:pPr lvl="1"/>
            <a:r>
              <a:rPr kumimoji="1" lang="en-US" altLang="zh-CN" dirty="0"/>
              <a:t>	</a:t>
            </a:r>
            <a:r>
              <a:rPr kumimoji="1" lang="en-US" altLang="zh-CN" dirty="0" smtClean="0"/>
              <a:t>	</a:t>
            </a:r>
            <a:r>
              <a:rPr kumimoji="1" lang="en-US" altLang="zh-CN" dirty="0" err="1" smtClean="0"/>
              <a:t>db.colname.find</a:t>
            </a:r>
            <a:r>
              <a:rPr kumimoji="1" lang="en-US" altLang="zh-CN" dirty="0" smtClean="0"/>
              <a:t>({$and:[{</a:t>
            </a:r>
            <a:r>
              <a:rPr kumimoji="1" lang="en-US" altLang="zh-CN" dirty="0" err="1" smtClean="0"/>
              <a:t>key:value</a:t>
            </a:r>
            <a:r>
              <a:rPr kumimoji="1" lang="en-US" altLang="zh-CN" dirty="0" smtClean="0"/>
              <a:t>},{key1:value1}]})</a:t>
            </a:r>
            <a:r>
              <a:rPr kumimoji="1" lang="en-US" altLang="zh-CN" dirty="0"/>
              <a:t>	</a:t>
            </a:r>
            <a:r>
              <a:rPr kumimoji="1" lang="en-US" altLang="zh-CN" dirty="0" smtClean="0"/>
              <a:t>	</a:t>
            </a:r>
          </a:p>
          <a:p>
            <a:pPr lvl="1"/>
            <a:r>
              <a:rPr kumimoji="1" lang="zh-CN" altLang="en-US" dirty="0" smtClean="0"/>
              <a:t>多条件或查询</a:t>
            </a:r>
            <a:endParaRPr kumimoji="1" lang="en-US" altLang="zh-CN" dirty="0" smtClean="0"/>
          </a:p>
          <a:p>
            <a:pPr lvl="1"/>
            <a:r>
              <a:rPr kumimoji="1" lang="en-US" altLang="zh-CN" dirty="0"/>
              <a:t>	</a:t>
            </a:r>
            <a:r>
              <a:rPr kumimoji="1" lang="zh-CN" altLang="en-US" dirty="0" smtClean="0">
                <a:solidFill>
                  <a:srgbClr val="FF0000"/>
                </a:solidFill>
              </a:rPr>
              <a:t>返回满足任意一个条件的文档</a:t>
            </a:r>
            <a:endParaRPr kumimoji="1" lang="en-US" altLang="zh-CN" dirty="0" smtClean="0">
              <a:solidFill>
                <a:srgbClr val="FF0000"/>
              </a:solidFill>
            </a:endParaRPr>
          </a:p>
          <a:p>
            <a:pPr lvl="1"/>
            <a:r>
              <a:rPr kumimoji="1" lang="en-US" altLang="zh-CN" dirty="0"/>
              <a:t>	</a:t>
            </a:r>
            <a:r>
              <a:rPr kumimoji="1" lang="zh-CN" altLang="en-US" dirty="0" smtClean="0"/>
              <a:t>使用</a:t>
            </a:r>
            <a:r>
              <a:rPr kumimoji="1" lang="en-US" altLang="zh-CN" dirty="0" smtClean="0"/>
              <a:t>$or</a:t>
            </a:r>
            <a:r>
              <a:rPr kumimoji="1" lang="zh-CN" altLang="en-US" dirty="0" smtClean="0"/>
              <a:t>作为键，使用查询条件列表作为值，列表中的所有查询条件为或的关系</a:t>
            </a:r>
            <a:endParaRPr kumimoji="1" lang="en-US" altLang="zh-CN" dirty="0" smtClean="0"/>
          </a:p>
          <a:p>
            <a:pPr lvl="1"/>
            <a:r>
              <a:rPr kumimoji="1" lang="en-US" altLang="zh-CN" dirty="0" smtClean="0"/>
              <a:t>		</a:t>
            </a:r>
            <a:r>
              <a:rPr kumimoji="1" lang="en-US" altLang="zh-CN" dirty="0" err="1" smtClean="0"/>
              <a:t>db.colname.find</a:t>
            </a:r>
            <a:r>
              <a:rPr kumimoji="1" lang="en-US" altLang="zh-CN" dirty="0" smtClean="0"/>
              <a:t>({$or:[{</a:t>
            </a:r>
            <a:r>
              <a:rPr kumimoji="1" lang="en-US" altLang="zh-CN" dirty="0" err="1" smtClean="0"/>
              <a:t>key:value</a:t>
            </a:r>
            <a:r>
              <a:rPr kumimoji="1" lang="en-US" altLang="zh-CN" dirty="0" smtClean="0"/>
              <a:t>},{key1:value1}]}</a:t>
            </a:r>
            <a:r>
              <a:rPr kumimoji="1" lang="en-US" altLang="zh-CN" dirty="0"/>
              <a:t>	</a:t>
            </a:r>
            <a:r>
              <a:rPr kumimoji="1" lang="en-US" altLang="zh-CN" dirty="0" smtClean="0"/>
              <a:t>)</a:t>
            </a:r>
          </a:p>
          <a:p>
            <a:pPr lvl="1"/>
            <a:endParaRPr kumimoji="1" lang="en-US" altLang="zh-CN" dirty="0"/>
          </a:p>
          <a:p>
            <a:pPr lvl="1"/>
            <a:r>
              <a:rPr kumimoji="1" lang="zh-CN" altLang="en-US" dirty="0" smtClean="0"/>
              <a:t>与或混合使用</a:t>
            </a:r>
            <a:endParaRPr kumimoji="1" lang="en-US" altLang="zh-CN" dirty="0" smtClean="0"/>
          </a:p>
          <a:p>
            <a:pPr lvl="1"/>
            <a:r>
              <a:rPr kumimoji="1" lang="en-US" altLang="zh-CN" dirty="0"/>
              <a:t>	</a:t>
            </a:r>
            <a:r>
              <a:rPr kumimoji="1" lang="en-US" altLang="zh-CN" dirty="0" err="1" smtClean="0"/>
              <a:t>db.colname.find</a:t>
            </a:r>
            <a:r>
              <a:rPr kumimoji="1" lang="en-US" altLang="zh-CN" dirty="0" smtClean="0"/>
              <a:t>({$or:[{key:value,key1:value1},key2:value2]})</a:t>
            </a:r>
          </a:p>
        </p:txBody>
      </p:sp>
    </p:spTree>
    <p:extLst>
      <p:ext uri="{BB962C8B-B14F-4D97-AF65-F5344CB8AC3E}">
        <p14:creationId xmlns:p14="http://schemas.microsoft.com/office/powerpoint/2010/main" val="988490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807095"/>
            <a:ext cx="8229600" cy="461665"/>
          </a:xfrm>
          <a:prstGeom prst="rect">
            <a:avLst/>
          </a:prstGeom>
        </p:spPr>
        <p:txBody>
          <a:bodyPr wrap="square">
            <a:spAutoFit/>
          </a:bodyPr>
          <a:lstStyle/>
          <a:p>
            <a:r>
              <a:rPr lang="en-US" altLang="zh-CN" sz="2400" dirty="0" smtClean="0"/>
              <a:t>6.MongoDB</a:t>
            </a:r>
            <a:r>
              <a:rPr lang="zh-CN" altLang="en-US" sz="2400" dirty="0" smtClean="0"/>
              <a:t>的运算符</a:t>
            </a:r>
            <a:endParaRPr lang="en-US" altLang="zh-CN" sz="2400" dirty="0" smtClean="0"/>
          </a:p>
        </p:txBody>
      </p:sp>
      <p:sp>
        <p:nvSpPr>
          <p:cNvPr id="2" name="文本框 1"/>
          <p:cNvSpPr txBox="1"/>
          <p:nvPr/>
        </p:nvSpPr>
        <p:spPr>
          <a:xfrm>
            <a:off x="1043608" y="1340768"/>
            <a:ext cx="7488832" cy="5078313"/>
          </a:xfrm>
          <a:prstGeom prst="rect">
            <a:avLst/>
          </a:prstGeom>
          <a:noFill/>
        </p:spPr>
        <p:txBody>
          <a:bodyPr wrap="square" rtlCol="0">
            <a:spAutoFit/>
          </a:bodyPr>
          <a:lstStyle/>
          <a:p>
            <a:r>
              <a:rPr kumimoji="1" lang="en-US" altLang="zh-CN" dirty="0"/>
              <a:t>6.3</a:t>
            </a:r>
            <a:r>
              <a:rPr kumimoji="1" lang="zh-CN" altLang="en-US" dirty="0"/>
              <a:t> 范围运算符</a:t>
            </a:r>
            <a:endParaRPr kumimoji="1" lang="en-US" altLang="zh-CN" dirty="0"/>
          </a:p>
          <a:p>
            <a:pPr lvl="1"/>
            <a:r>
              <a:rPr kumimoji="1" lang="en-US" altLang="zh-CN" dirty="0"/>
              <a:t>$in</a:t>
            </a:r>
            <a:r>
              <a:rPr kumimoji="1" lang="zh-CN" altLang="en-US" dirty="0"/>
              <a:t>运算</a:t>
            </a:r>
            <a:endParaRPr kumimoji="1" lang="en-US" altLang="zh-CN" dirty="0"/>
          </a:p>
          <a:p>
            <a:r>
              <a:rPr kumimoji="1" lang="en-US" altLang="zh-CN" dirty="0"/>
              <a:t>	</a:t>
            </a:r>
            <a:r>
              <a:rPr kumimoji="1" lang="zh-CN" altLang="en-US" dirty="0"/>
              <a:t>键为字段，值为</a:t>
            </a:r>
            <a:r>
              <a:rPr kumimoji="1" lang="en-US" altLang="zh-CN" dirty="0"/>
              <a:t>$in</a:t>
            </a:r>
            <a:r>
              <a:rPr kumimoji="1" lang="zh-CN" altLang="en-US" dirty="0"/>
              <a:t>为键，列表为值的文档</a:t>
            </a:r>
            <a:endParaRPr kumimoji="1" lang="en-US" altLang="zh-CN" dirty="0"/>
          </a:p>
          <a:p>
            <a:endParaRPr kumimoji="1" lang="en-US" altLang="zh-CN" dirty="0"/>
          </a:p>
          <a:p>
            <a:pPr lvl="1"/>
            <a:r>
              <a:rPr kumimoji="1" lang="en-US" altLang="zh-CN" dirty="0"/>
              <a:t>	$in</a:t>
            </a:r>
            <a:r>
              <a:rPr kumimoji="1" lang="zh-CN" altLang="en-US" dirty="0"/>
              <a:t>算符在查询中格式</a:t>
            </a:r>
            <a:endParaRPr kumimoji="1" lang="en-US" altLang="zh-CN" dirty="0"/>
          </a:p>
          <a:p>
            <a:pPr lvl="1"/>
            <a:r>
              <a:rPr kumimoji="1" lang="en-US" altLang="zh-CN" dirty="0"/>
              <a:t>		</a:t>
            </a:r>
            <a:r>
              <a:rPr kumimoji="1" lang="en-US" altLang="zh-CN" dirty="0" err="1"/>
              <a:t>db.colname.find</a:t>
            </a:r>
            <a:r>
              <a:rPr kumimoji="1" lang="en-US" altLang="zh-CN" dirty="0"/>
              <a:t>({key:{$in:[n1,n2,n3</a:t>
            </a:r>
            <a:r>
              <a:rPr kumimoji="1" lang="en-US" altLang="zh-CN" dirty="0" smtClean="0"/>
              <a:t>]}})</a:t>
            </a:r>
          </a:p>
          <a:p>
            <a:pPr lvl="1"/>
            <a:r>
              <a:rPr kumimoji="1" lang="en-US" altLang="zh-CN" dirty="0"/>
              <a:t>	</a:t>
            </a:r>
            <a:r>
              <a:rPr kumimoji="1" lang="zh-CN" altLang="en-US" dirty="0" smtClean="0"/>
              <a:t>查询</a:t>
            </a:r>
            <a:r>
              <a:rPr kumimoji="1" lang="en-US" altLang="zh-CN" dirty="0" smtClean="0"/>
              <a:t>key</a:t>
            </a:r>
            <a:r>
              <a:rPr kumimoji="1" lang="zh-CN" altLang="en-US" dirty="0" smtClean="0"/>
              <a:t>为列表中值的文档，列表不是范围</a:t>
            </a:r>
            <a:endParaRPr kumimoji="1" lang="en-US" altLang="zh-CN" dirty="0"/>
          </a:p>
          <a:p>
            <a:pPr lvl="1"/>
            <a:endParaRPr kumimoji="1" lang="en-US" altLang="zh-CN" dirty="0"/>
          </a:p>
          <a:p>
            <a:pPr lvl="1"/>
            <a:r>
              <a:rPr kumimoji="1" lang="en-US" altLang="zh-CN" dirty="0"/>
              <a:t>$</a:t>
            </a:r>
            <a:r>
              <a:rPr kumimoji="1" lang="en-US" altLang="zh-CN" dirty="0" err="1"/>
              <a:t>nin</a:t>
            </a:r>
            <a:r>
              <a:rPr kumimoji="1" lang="zh-CN" altLang="en-US" dirty="0"/>
              <a:t>运算</a:t>
            </a:r>
            <a:endParaRPr kumimoji="1" lang="en-US" altLang="zh-CN" dirty="0"/>
          </a:p>
          <a:p>
            <a:pPr lvl="1"/>
            <a:r>
              <a:rPr kumimoji="1" lang="en-US" altLang="zh-CN" dirty="0"/>
              <a:t>	</a:t>
            </a:r>
            <a:r>
              <a:rPr kumimoji="1" lang="zh-CN" altLang="en-US" dirty="0"/>
              <a:t>与</a:t>
            </a:r>
            <a:r>
              <a:rPr kumimoji="1" lang="en-US" altLang="zh-CN" dirty="0"/>
              <a:t>$in</a:t>
            </a:r>
            <a:r>
              <a:rPr kumimoji="1" lang="zh-CN" altLang="en-US" dirty="0"/>
              <a:t>相反，筛选</a:t>
            </a:r>
            <a:r>
              <a:rPr kumimoji="1" lang="zh-CN" altLang="en-US" dirty="0" smtClean="0"/>
              <a:t>出某一值不是列表中值的数据</a:t>
            </a:r>
            <a:r>
              <a:rPr kumimoji="1" lang="zh-CN" altLang="en-US" dirty="0"/>
              <a:t>，格式同</a:t>
            </a:r>
            <a:r>
              <a:rPr kumimoji="1" lang="en-US" altLang="zh-CN" dirty="0"/>
              <a:t>$in</a:t>
            </a:r>
          </a:p>
          <a:p>
            <a:pPr lvl="1"/>
            <a:r>
              <a:rPr kumimoji="1" lang="en-US" altLang="zh-CN" dirty="0"/>
              <a:t>	</a:t>
            </a:r>
            <a:endParaRPr kumimoji="1" lang="en-US" altLang="zh-CN" dirty="0" smtClean="0"/>
          </a:p>
          <a:p>
            <a:pPr lvl="1"/>
            <a:r>
              <a:rPr kumimoji="1" lang="en-US" altLang="zh-CN" dirty="0"/>
              <a:t>	</a:t>
            </a:r>
            <a:r>
              <a:rPr kumimoji="1" lang="en-US" altLang="zh-CN" dirty="0" smtClean="0"/>
              <a:t>$</a:t>
            </a:r>
            <a:r>
              <a:rPr kumimoji="1" lang="en-US" altLang="zh-CN" dirty="0" err="1" smtClean="0"/>
              <a:t>nin</a:t>
            </a:r>
            <a:r>
              <a:rPr kumimoji="1" lang="zh-CN" altLang="en-US" dirty="0" smtClean="0"/>
              <a:t>在查询语句中的使用</a:t>
            </a:r>
            <a:endParaRPr kumimoji="1" lang="en-US" altLang="zh-CN" dirty="0"/>
          </a:p>
          <a:p>
            <a:pPr lvl="1"/>
            <a:r>
              <a:rPr kumimoji="1" lang="en-US" altLang="zh-CN" dirty="0"/>
              <a:t>		</a:t>
            </a:r>
            <a:r>
              <a:rPr kumimoji="1" lang="en-US" altLang="zh-CN" dirty="0" err="1"/>
              <a:t>db.colname.find</a:t>
            </a:r>
            <a:r>
              <a:rPr kumimoji="1" lang="en-US" altLang="zh-CN" dirty="0"/>
              <a:t>({key:{$</a:t>
            </a:r>
            <a:r>
              <a:rPr kumimoji="1" lang="en-US" altLang="zh-CN" dirty="0" err="1"/>
              <a:t>nin</a:t>
            </a:r>
            <a:r>
              <a:rPr kumimoji="1" lang="en-US" altLang="zh-CN" dirty="0"/>
              <a:t>:[n1,n2,n3]}})</a:t>
            </a:r>
          </a:p>
          <a:p>
            <a:endParaRPr kumimoji="1" lang="en-US" altLang="zh-CN" dirty="0" smtClean="0"/>
          </a:p>
          <a:p>
            <a:r>
              <a:rPr kumimoji="1" lang="en-US" altLang="zh-CN" dirty="0" smtClean="0"/>
              <a:t>6.4</a:t>
            </a:r>
            <a:r>
              <a:rPr kumimoji="1" lang="zh-CN" altLang="en-US" dirty="0" smtClean="0"/>
              <a:t> 正则表达式</a:t>
            </a:r>
            <a:endParaRPr kumimoji="1" lang="en-US" altLang="zh-CN" dirty="0" smtClean="0"/>
          </a:p>
          <a:p>
            <a:r>
              <a:rPr kumimoji="1" lang="en-US" altLang="zh-CN" dirty="0" smtClean="0"/>
              <a:t>	{key:/</a:t>
            </a:r>
            <a:r>
              <a:rPr kumimoji="1" lang="zh-CN" altLang="en-US" dirty="0" smtClean="0"/>
              <a:t>正则表达式</a:t>
            </a:r>
            <a:r>
              <a:rPr kumimoji="1" lang="en-US" altLang="zh-CN" dirty="0" smtClean="0"/>
              <a:t>/}</a:t>
            </a:r>
            <a:endParaRPr kumimoji="1" lang="en-US" altLang="zh-CN" dirty="0"/>
          </a:p>
          <a:p>
            <a:r>
              <a:rPr kumimoji="1" lang="en-US" altLang="zh-CN" dirty="0" smtClean="0"/>
              <a:t>	{key</a:t>
            </a:r>
            <a:r>
              <a:rPr kumimoji="1" lang="en-US" altLang="zh-CN" dirty="0" smtClean="0"/>
              <a:t>:{$regex</a:t>
            </a:r>
            <a:r>
              <a:rPr kumimoji="1" lang="en-US" altLang="zh-CN" dirty="0" smtClean="0"/>
              <a:t>:’</a:t>
            </a:r>
            <a:r>
              <a:rPr kumimoji="1" lang="zh-CN" altLang="en-US" dirty="0" smtClean="0"/>
              <a:t>正则表达式</a:t>
            </a:r>
            <a:r>
              <a:rPr kumimoji="1" lang="en-US" altLang="zh-CN" dirty="0" smtClean="0"/>
              <a:t>’}}	</a:t>
            </a:r>
          </a:p>
          <a:p>
            <a:pPr lvl="1"/>
            <a:r>
              <a:rPr kumimoji="1" lang="en-US" altLang="zh-CN" dirty="0" smtClean="0"/>
              <a:t>	</a:t>
            </a:r>
          </a:p>
        </p:txBody>
      </p:sp>
    </p:spTree>
    <p:extLst>
      <p:ext uri="{BB962C8B-B14F-4D97-AF65-F5344CB8AC3E}">
        <p14:creationId xmlns:p14="http://schemas.microsoft.com/office/powerpoint/2010/main" val="701498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807095"/>
            <a:ext cx="8229600" cy="461665"/>
          </a:xfrm>
          <a:prstGeom prst="rect">
            <a:avLst/>
          </a:prstGeom>
        </p:spPr>
        <p:txBody>
          <a:bodyPr wrap="square">
            <a:spAutoFit/>
          </a:bodyPr>
          <a:lstStyle/>
          <a:p>
            <a:r>
              <a:rPr lang="en-US" altLang="zh-CN" sz="2400" dirty="0" smtClean="0"/>
              <a:t>6.MongoDB</a:t>
            </a:r>
            <a:r>
              <a:rPr lang="zh-CN" altLang="en-US" sz="2400" dirty="0" smtClean="0"/>
              <a:t>的运算符</a:t>
            </a:r>
            <a:endParaRPr lang="en-US" altLang="zh-CN" sz="2400" dirty="0" smtClean="0"/>
          </a:p>
        </p:txBody>
      </p:sp>
      <p:sp>
        <p:nvSpPr>
          <p:cNvPr id="2" name="文本框 1"/>
          <p:cNvSpPr txBox="1"/>
          <p:nvPr/>
        </p:nvSpPr>
        <p:spPr>
          <a:xfrm>
            <a:off x="1043608" y="1340768"/>
            <a:ext cx="7488832" cy="4801314"/>
          </a:xfrm>
          <a:prstGeom prst="rect">
            <a:avLst/>
          </a:prstGeom>
          <a:noFill/>
        </p:spPr>
        <p:txBody>
          <a:bodyPr wrap="square" rtlCol="0">
            <a:spAutoFit/>
          </a:bodyPr>
          <a:lstStyle/>
          <a:p>
            <a:r>
              <a:rPr kumimoji="1" lang="en-US" altLang="zh-CN" dirty="0" smtClean="0"/>
              <a:t>6.4</a:t>
            </a:r>
            <a:r>
              <a:rPr kumimoji="1" lang="zh-CN" altLang="en-US" dirty="0" smtClean="0"/>
              <a:t> 正则表达式</a:t>
            </a:r>
            <a:endParaRPr kumimoji="1" lang="en-US" altLang="zh-CN" dirty="0" smtClean="0"/>
          </a:p>
          <a:p>
            <a:pPr lvl="1"/>
            <a:r>
              <a:rPr kumimoji="1" lang="en-US" altLang="zh-CN" dirty="0" smtClean="0"/>
              <a:t>1.</a:t>
            </a:r>
            <a:r>
              <a:rPr kumimoji="1" lang="zh-CN" altLang="en-US" dirty="0" smtClean="0"/>
              <a:t>正则表达式的使用范围很广，在</a:t>
            </a:r>
            <a:r>
              <a:rPr kumimoji="1" lang="en-US" altLang="zh-CN" dirty="0" err="1" smtClean="0"/>
              <a:t>mongodb</a:t>
            </a:r>
            <a:r>
              <a:rPr kumimoji="1" lang="zh-CN" altLang="en-US" dirty="0" smtClean="0"/>
              <a:t>中的使用如下</a:t>
            </a:r>
            <a:endParaRPr kumimoji="1" lang="en-US" altLang="zh-CN" dirty="0" smtClean="0"/>
          </a:p>
          <a:p>
            <a:r>
              <a:rPr kumimoji="1" lang="en-US" altLang="zh-CN" dirty="0" smtClean="0"/>
              <a:t>	</a:t>
            </a:r>
          </a:p>
          <a:p>
            <a:r>
              <a:rPr kumimoji="1" lang="en-US" altLang="zh-CN" dirty="0"/>
              <a:t>	</a:t>
            </a:r>
            <a:r>
              <a:rPr kumimoji="1" lang="en-US" altLang="zh-CN" dirty="0" err="1" smtClean="0"/>
              <a:t>db.colname.find</a:t>
            </a:r>
            <a:r>
              <a:rPr kumimoji="1" lang="en-US" altLang="zh-CN" dirty="0" smtClean="0"/>
              <a:t>({key:/</a:t>
            </a:r>
            <a:r>
              <a:rPr kumimoji="1" lang="zh-CN" altLang="en-US" dirty="0" smtClean="0"/>
              <a:t>正则表达式</a:t>
            </a:r>
            <a:r>
              <a:rPr kumimoji="1" lang="en-US" altLang="zh-CN" dirty="0" smtClean="0"/>
              <a:t>/})</a:t>
            </a:r>
          </a:p>
          <a:p>
            <a:endParaRPr kumimoji="1" lang="en-US" altLang="zh-CN" dirty="0"/>
          </a:p>
          <a:p>
            <a:r>
              <a:rPr kumimoji="1" lang="en-US" altLang="zh-CN" dirty="0" smtClean="0"/>
              <a:t>	</a:t>
            </a:r>
            <a:r>
              <a:rPr kumimoji="1" lang="en-US" altLang="zh-CN" dirty="0" err="1"/>
              <a:t>db.colname.find</a:t>
            </a:r>
            <a:r>
              <a:rPr kumimoji="1" lang="en-US" altLang="zh-CN" dirty="0" smtClean="0"/>
              <a:t>({key</a:t>
            </a:r>
            <a:r>
              <a:rPr kumimoji="1" lang="en-US" altLang="zh-CN" dirty="0" smtClean="0"/>
              <a:t>:{$regex</a:t>
            </a:r>
            <a:r>
              <a:rPr kumimoji="1" lang="en-US" altLang="zh-CN" dirty="0" smtClean="0"/>
              <a:t>:’</a:t>
            </a:r>
            <a:r>
              <a:rPr kumimoji="1" lang="zh-CN" altLang="en-US" dirty="0" smtClean="0"/>
              <a:t>正则表达式</a:t>
            </a:r>
            <a:r>
              <a:rPr kumimoji="1" lang="en-US" altLang="zh-CN" dirty="0" smtClean="0"/>
              <a:t>’}})</a:t>
            </a:r>
          </a:p>
          <a:p>
            <a:r>
              <a:rPr kumimoji="1" lang="en-US" altLang="zh-CN" dirty="0"/>
              <a:t>	</a:t>
            </a:r>
            <a:endParaRPr kumimoji="1" lang="en-US" altLang="zh-CN" dirty="0" smtClean="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r>
              <a:rPr kumimoji="1" lang="en-US" altLang="zh-CN" dirty="0" smtClean="0"/>
              <a:t>	</a:t>
            </a:r>
            <a:r>
              <a:rPr kumimoji="1" lang="zh-CN" altLang="en-US" dirty="0" smtClean="0"/>
              <a:t>注</a:t>
            </a:r>
            <a:r>
              <a:rPr kumimoji="1" lang="en-US" altLang="zh-CN" dirty="0" smtClean="0"/>
              <a:t>:</a:t>
            </a:r>
            <a:r>
              <a:rPr kumimoji="1" lang="zh-CN" altLang="en-US" dirty="0" smtClean="0"/>
              <a:t>正则表达式只能应用于字符串类型数据</a:t>
            </a:r>
            <a:endParaRPr kumimoji="1" lang="en-US" altLang="zh-CN" dirty="0"/>
          </a:p>
          <a:p>
            <a:pPr lvl="1"/>
            <a:r>
              <a:rPr kumimoji="1" lang="en-US" altLang="zh-CN" dirty="0" smtClean="0"/>
              <a:t>	</a:t>
            </a:r>
          </a:p>
        </p:txBody>
      </p:sp>
    </p:spTree>
    <p:extLst>
      <p:ext uri="{BB962C8B-B14F-4D97-AF65-F5344CB8AC3E}">
        <p14:creationId xmlns:p14="http://schemas.microsoft.com/office/powerpoint/2010/main" val="318769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764704"/>
            <a:ext cx="8229600" cy="461665"/>
          </a:xfrm>
          <a:prstGeom prst="rect">
            <a:avLst/>
          </a:prstGeom>
        </p:spPr>
        <p:txBody>
          <a:bodyPr wrap="square">
            <a:spAutoFit/>
          </a:bodyPr>
          <a:lstStyle/>
          <a:p>
            <a:r>
              <a:rPr lang="en-US" altLang="zh-CN" sz="2400" dirty="0" smtClean="0"/>
              <a:t>6.MongoDB</a:t>
            </a:r>
            <a:r>
              <a:rPr lang="zh-CN" altLang="en-US" sz="2400" dirty="0" smtClean="0"/>
              <a:t>的运算符</a:t>
            </a:r>
            <a:endParaRPr lang="en-US" altLang="zh-CN" sz="2400" dirty="0" smtClean="0"/>
          </a:p>
        </p:txBody>
      </p:sp>
      <p:sp>
        <p:nvSpPr>
          <p:cNvPr id="2" name="文本框 1"/>
          <p:cNvSpPr txBox="1"/>
          <p:nvPr/>
        </p:nvSpPr>
        <p:spPr>
          <a:xfrm>
            <a:off x="1043608" y="1340768"/>
            <a:ext cx="7488832" cy="4801314"/>
          </a:xfrm>
          <a:prstGeom prst="rect">
            <a:avLst/>
          </a:prstGeom>
          <a:noFill/>
        </p:spPr>
        <p:txBody>
          <a:bodyPr wrap="square" rtlCol="0">
            <a:spAutoFit/>
          </a:bodyPr>
          <a:lstStyle/>
          <a:p>
            <a:r>
              <a:rPr kumimoji="1" lang="en-US" altLang="zh-CN" dirty="0" smtClean="0"/>
              <a:t>6.5</a:t>
            </a:r>
            <a:r>
              <a:rPr kumimoji="1" lang="zh-CN" altLang="en-US" dirty="0" smtClean="0"/>
              <a:t> 自定义查询</a:t>
            </a:r>
            <a:endParaRPr kumimoji="1" lang="en-US" altLang="zh-CN" dirty="0" smtClean="0"/>
          </a:p>
          <a:p>
            <a:pPr lvl="1"/>
            <a:r>
              <a:rPr kumimoji="1" lang="en-US" altLang="zh-CN" dirty="0" smtClean="0"/>
              <a:t>1.</a:t>
            </a:r>
            <a:r>
              <a:rPr kumimoji="1" lang="zh-CN" altLang="en-US" dirty="0" smtClean="0"/>
              <a:t>为什么有自定义查询？</a:t>
            </a:r>
            <a:endParaRPr kumimoji="1" lang="en-US" altLang="zh-CN" dirty="0" smtClean="0"/>
          </a:p>
          <a:p>
            <a:pPr lvl="1"/>
            <a:r>
              <a:rPr kumimoji="1" lang="en-US" altLang="zh-CN" dirty="0" smtClean="0"/>
              <a:t>	</a:t>
            </a:r>
            <a:r>
              <a:rPr kumimoji="1" lang="zh-CN" altLang="en-US" dirty="0" smtClean="0"/>
              <a:t>有时候查询条件很复杂，前面的查询方法实现起来都不方便，于是我们可以使用自定义查询搞定复杂操作。</a:t>
            </a:r>
            <a:endParaRPr kumimoji="1" lang="en-US" altLang="zh-CN" dirty="0" smtClean="0"/>
          </a:p>
          <a:p>
            <a:pPr marL="457200" lvl="2"/>
            <a:endParaRPr kumimoji="1" lang="en-US" altLang="zh-CN" dirty="0" smtClean="0"/>
          </a:p>
          <a:p>
            <a:pPr marL="457200" lvl="2"/>
            <a:r>
              <a:rPr kumimoji="1" lang="en-US" altLang="zh-CN" dirty="0" smtClean="0"/>
              <a:t>2.</a:t>
            </a:r>
            <a:r>
              <a:rPr kumimoji="1" lang="zh-CN" altLang="en-US" dirty="0" smtClean="0"/>
              <a:t>什么是自定义查询？</a:t>
            </a:r>
            <a:endParaRPr kumimoji="1" lang="en-US" altLang="zh-CN" dirty="0" smtClean="0"/>
          </a:p>
          <a:p>
            <a:pPr marL="457200" lvl="2"/>
            <a:r>
              <a:rPr kumimoji="1" lang="en-US" altLang="zh-CN" dirty="0" smtClean="0"/>
              <a:t>	</a:t>
            </a:r>
            <a:r>
              <a:rPr kumimoji="1" lang="zh-CN" altLang="en-US" dirty="0" smtClean="0"/>
              <a:t>自</a:t>
            </a:r>
            <a:r>
              <a:rPr kumimoji="1" lang="zh-CN" altLang="en-US" dirty="0"/>
              <a:t>定义查询是使用</a:t>
            </a:r>
            <a:r>
              <a:rPr kumimoji="1" lang="en-US" altLang="zh-CN" dirty="0" err="1" smtClean="0"/>
              <a:t>js</a:t>
            </a:r>
            <a:r>
              <a:rPr kumimoji="1" lang="zh-CN" altLang="en-US" dirty="0" smtClean="0"/>
              <a:t>语句实现</a:t>
            </a:r>
            <a:r>
              <a:rPr kumimoji="1" lang="zh-CN" altLang="en-US" dirty="0"/>
              <a:t>的查询</a:t>
            </a:r>
            <a:r>
              <a:rPr kumimoji="1" lang="en-US" altLang="zh-CN" dirty="0"/>
              <a:t>	</a:t>
            </a:r>
            <a:endParaRPr kumimoji="1" lang="en-US" altLang="zh-CN" dirty="0" smtClean="0"/>
          </a:p>
          <a:p>
            <a:pPr marL="457200" lvl="2"/>
            <a:r>
              <a:rPr kumimoji="1" lang="en-US" altLang="zh-CN" dirty="0" smtClean="0"/>
              <a:t>	</a:t>
            </a:r>
            <a:r>
              <a:rPr kumimoji="1" lang="en-US" altLang="zh-CN" dirty="0" err="1" smtClean="0"/>
              <a:t>db.colname.find</a:t>
            </a:r>
            <a:r>
              <a:rPr kumimoji="1" lang="en-US" altLang="zh-CN" dirty="0" smtClean="0"/>
              <a:t>({</a:t>
            </a:r>
          </a:p>
          <a:p>
            <a:pPr marL="457200" lvl="2"/>
            <a:r>
              <a:rPr kumimoji="1" lang="en-US" altLang="zh-CN" dirty="0" smtClean="0"/>
              <a:t>		$</a:t>
            </a:r>
            <a:r>
              <a:rPr kumimoji="1" lang="en-US" altLang="zh-CN" dirty="0" err="1" smtClean="0"/>
              <a:t>where:function</a:t>
            </a:r>
            <a:r>
              <a:rPr kumimoji="1" lang="en-US" altLang="zh-CN" dirty="0" smtClean="0"/>
              <a:t>(){</a:t>
            </a:r>
            <a:endParaRPr kumimoji="1" lang="en-US" altLang="zh-CN" dirty="0"/>
          </a:p>
          <a:p>
            <a:pPr marL="457200" lvl="2"/>
            <a:r>
              <a:rPr kumimoji="1" lang="en-US" altLang="zh-CN" dirty="0" smtClean="0"/>
              <a:t>		return</a:t>
            </a:r>
            <a:r>
              <a:rPr kumimoji="1" lang="zh-CN" altLang="en-US" dirty="0" smtClean="0"/>
              <a:t> </a:t>
            </a:r>
            <a:r>
              <a:rPr kumimoji="1" lang="en-US" altLang="zh-CN" dirty="0" err="1" smtClean="0"/>
              <a:t>this.key</a:t>
            </a:r>
            <a:r>
              <a:rPr kumimoji="1" lang="zh-CN" altLang="en-US" dirty="0" smtClean="0"/>
              <a:t> </a:t>
            </a:r>
            <a:r>
              <a:rPr kumimoji="1" lang="en-US" altLang="zh-CN" dirty="0" smtClean="0"/>
              <a:t>&gt;</a:t>
            </a:r>
            <a:r>
              <a:rPr kumimoji="1" lang="zh-CN" altLang="en-US" dirty="0" smtClean="0"/>
              <a:t> </a:t>
            </a:r>
            <a:r>
              <a:rPr kumimoji="1" lang="en-US" altLang="zh-CN" dirty="0" smtClean="0"/>
              <a:t>3</a:t>
            </a:r>
            <a:r>
              <a:rPr kumimoji="1" lang="zh-CN" altLang="en-US" dirty="0" smtClean="0"/>
              <a:t> </a:t>
            </a:r>
            <a:endParaRPr kumimoji="1" lang="en-US" altLang="zh-CN" dirty="0" smtClean="0"/>
          </a:p>
          <a:p>
            <a:pPr marL="457200" lvl="2"/>
            <a:r>
              <a:rPr kumimoji="1" lang="en-US" altLang="zh-CN" dirty="0" smtClean="0"/>
              <a:t>		}</a:t>
            </a:r>
            <a:endParaRPr kumimoji="1" lang="en-US" altLang="zh-CN" dirty="0"/>
          </a:p>
          <a:p>
            <a:pPr marL="457200" lvl="2"/>
            <a:r>
              <a:rPr kumimoji="1" lang="en-US" altLang="zh-CN" dirty="0" smtClean="0"/>
              <a:t>	})</a:t>
            </a:r>
            <a:endParaRPr kumimoji="1" lang="en-US" altLang="zh-CN" dirty="0"/>
          </a:p>
          <a:p>
            <a:endParaRPr kumimoji="1" lang="en-US" altLang="zh-CN" dirty="0"/>
          </a:p>
          <a:p>
            <a:pPr lvl="1"/>
            <a:r>
              <a:rPr kumimoji="1" lang="en-US" altLang="zh-CN" dirty="0" smtClean="0"/>
              <a:t>	1.</a:t>
            </a:r>
            <a:r>
              <a:rPr kumimoji="1" lang="zh-CN" altLang="en-US" dirty="0" smtClean="0"/>
              <a:t>以这种方式查询</a:t>
            </a:r>
            <a:r>
              <a:rPr kumimoji="1" lang="en-US" altLang="zh-CN" dirty="0" smtClean="0"/>
              <a:t>,</a:t>
            </a:r>
            <a:r>
              <a:rPr kumimoji="1" lang="zh-CN" altLang="en-US" dirty="0" smtClean="0"/>
              <a:t>实际上是对</a:t>
            </a:r>
            <a:r>
              <a:rPr kumimoji="1" lang="en-US" altLang="zh-CN" dirty="0" smtClean="0"/>
              <a:t>find()</a:t>
            </a:r>
            <a:r>
              <a:rPr kumimoji="1" lang="zh-CN" altLang="en-US" dirty="0" smtClean="0"/>
              <a:t>的结果应用一遍自定义的</a:t>
            </a:r>
            <a:r>
              <a:rPr kumimoji="1" lang="en-US" altLang="zh-CN" dirty="0" err="1" smtClean="0"/>
              <a:t>js</a:t>
            </a:r>
            <a:r>
              <a:rPr kumimoji="1" lang="zh-CN" altLang="en-US" dirty="0" smtClean="0"/>
              <a:t>的匿名函数</a:t>
            </a:r>
            <a:r>
              <a:rPr kumimoji="1" lang="en-US" altLang="zh-CN" dirty="0" smtClean="0"/>
              <a:t>,this</a:t>
            </a:r>
            <a:r>
              <a:rPr kumimoji="1" lang="zh-CN" altLang="en-US" dirty="0" smtClean="0"/>
              <a:t>的作用通</a:t>
            </a:r>
            <a:r>
              <a:rPr kumimoji="1" lang="en-US" altLang="zh-CN" dirty="0" smtClean="0"/>
              <a:t>Python</a:t>
            </a:r>
            <a:r>
              <a:rPr kumimoji="1" lang="zh-CN" altLang="en-US" dirty="0" smtClean="0"/>
              <a:t>的</a:t>
            </a:r>
            <a:r>
              <a:rPr kumimoji="1" lang="en-US" altLang="zh-CN" dirty="0" smtClean="0"/>
              <a:t>self</a:t>
            </a:r>
            <a:r>
              <a:rPr kumimoji="1" lang="zh-CN" altLang="en-US" dirty="0" smtClean="0"/>
              <a:t>，</a:t>
            </a:r>
            <a:r>
              <a:rPr kumimoji="1" lang="en-US" altLang="zh-CN" dirty="0" smtClean="0"/>
              <a:t>this</a:t>
            </a:r>
            <a:r>
              <a:rPr kumimoji="1" lang="zh-CN" altLang="en-US" dirty="0" smtClean="0"/>
              <a:t>指的是每一条文档</a:t>
            </a:r>
            <a:endParaRPr kumimoji="1" lang="en-US" altLang="zh-CN" dirty="0" smtClean="0"/>
          </a:p>
          <a:p>
            <a:pPr lvl="1"/>
            <a:endParaRPr kumimoji="1" lang="en-US" altLang="zh-CN" dirty="0" smtClean="0"/>
          </a:p>
          <a:p>
            <a:pPr lvl="1"/>
            <a:r>
              <a:rPr kumimoji="1" lang="en-US" altLang="zh-CN" dirty="0" smtClean="0"/>
              <a:t>	2.</a:t>
            </a:r>
            <a:r>
              <a:rPr kumimoji="1" lang="zh-CN" altLang="en-US" dirty="0" smtClean="0"/>
              <a:t>自定义查询可以定义复杂的判断条件</a:t>
            </a:r>
            <a:endParaRPr kumimoji="1" lang="en-US" altLang="zh-CN" dirty="0" smtClean="0"/>
          </a:p>
        </p:txBody>
      </p:sp>
    </p:spTree>
    <p:extLst>
      <p:ext uri="{BB962C8B-B14F-4D97-AF65-F5344CB8AC3E}">
        <p14:creationId xmlns:p14="http://schemas.microsoft.com/office/powerpoint/2010/main" val="1055602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9898" y="585955"/>
            <a:ext cx="8229600" cy="724942"/>
          </a:xfrm>
        </p:spPr>
        <p:txBody>
          <a:bodyPr>
            <a:normAutofit fontScale="90000"/>
          </a:bodyPr>
          <a:lstStyle/>
          <a:p>
            <a:r>
              <a:rPr kumimoji="1" lang="zh-CN" altLang="en-US" dirty="0" smtClean="0"/>
              <a:t>关系型和非关系型的介绍</a:t>
            </a:r>
            <a:endParaRPr kumimoji="1" lang="zh-CN" altLang="en-US" dirty="0"/>
          </a:p>
        </p:txBody>
      </p:sp>
      <p:pic>
        <p:nvPicPr>
          <p:cNvPr id="4" name="图片 3"/>
          <p:cNvPicPr>
            <a:picLocks noChangeAspect="1"/>
          </p:cNvPicPr>
          <p:nvPr/>
        </p:nvPicPr>
        <p:blipFill>
          <a:blip r:embed="rId2"/>
          <a:stretch>
            <a:fillRect/>
          </a:stretch>
        </p:blipFill>
        <p:spPr>
          <a:xfrm>
            <a:off x="0" y="1310897"/>
            <a:ext cx="8869396" cy="5153472"/>
          </a:xfrm>
          <a:prstGeom prst="rect">
            <a:avLst/>
          </a:prstGeom>
        </p:spPr>
      </p:pic>
    </p:spTree>
    <p:extLst>
      <p:ext uri="{BB962C8B-B14F-4D97-AF65-F5344CB8AC3E}">
        <p14:creationId xmlns:p14="http://schemas.microsoft.com/office/powerpoint/2010/main" val="1267165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764704"/>
            <a:ext cx="8229600" cy="461665"/>
          </a:xfrm>
          <a:prstGeom prst="rect">
            <a:avLst/>
          </a:prstGeom>
        </p:spPr>
        <p:txBody>
          <a:bodyPr wrap="square">
            <a:spAutoFit/>
          </a:bodyPr>
          <a:lstStyle/>
          <a:p>
            <a:r>
              <a:rPr lang="en-US" altLang="zh-CN" sz="2400" dirty="0" smtClean="0"/>
              <a:t>5.MongoDB</a:t>
            </a:r>
            <a:r>
              <a:rPr lang="zh-CN" altLang="en-US" sz="2400" dirty="0" smtClean="0"/>
              <a:t>的查询操作</a:t>
            </a:r>
            <a:endParaRPr lang="en-US" altLang="zh-CN" sz="2400" dirty="0" smtClean="0"/>
          </a:p>
        </p:txBody>
      </p:sp>
      <p:sp>
        <p:nvSpPr>
          <p:cNvPr id="2" name="文本框 1"/>
          <p:cNvSpPr txBox="1"/>
          <p:nvPr/>
        </p:nvSpPr>
        <p:spPr>
          <a:xfrm>
            <a:off x="1043608" y="1340768"/>
            <a:ext cx="7416824" cy="4524315"/>
          </a:xfrm>
          <a:prstGeom prst="rect">
            <a:avLst/>
          </a:prstGeom>
          <a:noFill/>
        </p:spPr>
        <p:txBody>
          <a:bodyPr wrap="square" rtlCol="0">
            <a:spAutoFit/>
          </a:bodyPr>
          <a:lstStyle/>
          <a:p>
            <a:r>
              <a:rPr kumimoji="1" lang="en-US" altLang="zh-CN" dirty="0" smtClean="0"/>
              <a:t>5.1</a:t>
            </a:r>
            <a:r>
              <a:rPr kumimoji="1" lang="zh-CN" altLang="en-US" dirty="0" smtClean="0"/>
              <a:t> 查询结果的后续操作</a:t>
            </a:r>
            <a:endParaRPr kumimoji="1" lang="en-US" altLang="zh-CN" dirty="0" smtClean="0"/>
          </a:p>
          <a:p>
            <a:endParaRPr kumimoji="1" lang="en-US" altLang="zh-CN" dirty="0" smtClean="0"/>
          </a:p>
          <a:p>
            <a:pPr lvl="1"/>
            <a:r>
              <a:rPr kumimoji="1" lang="en-US" altLang="zh-CN" dirty="0" smtClean="0"/>
              <a:t>1.</a:t>
            </a:r>
            <a:r>
              <a:rPr kumimoji="1" lang="zh-CN" altLang="en-US" dirty="0" smtClean="0"/>
              <a:t>跳过指定条数的查询结果</a:t>
            </a:r>
            <a:endParaRPr kumimoji="1" lang="en-US" altLang="zh-CN" dirty="0" smtClean="0"/>
          </a:p>
          <a:p>
            <a:pPr lvl="1"/>
            <a:r>
              <a:rPr kumimoji="1" lang="en-US" altLang="zh-CN" dirty="0"/>
              <a:t>	</a:t>
            </a:r>
            <a:r>
              <a:rPr kumimoji="1" lang="en-US" altLang="zh-CN" dirty="0" err="1" smtClean="0"/>
              <a:t>db.colname.find</a:t>
            </a:r>
            <a:r>
              <a:rPr kumimoji="1" lang="en-US" altLang="zh-CN" dirty="0" smtClean="0"/>
              <a:t>(query).skip(</a:t>
            </a:r>
            <a:r>
              <a:rPr kumimoji="1" lang="en-US" altLang="zh-CN" dirty="0" err="1" smtClean="0"/>
              <a:t>num</a:t>
            </a:r>
            <a:r>
              <a:rPr kumimoji="1" lang="en-US" altLang="zh-CN" dirty="0" smtClean="0"/>
              <a:t>)</a:t>
            </a:r>
          </a:p>
          <a:p>
            <a:pPr lvl="1"/>
            <a:r>
              <a:rPr kumimoji="1" lang="en-US" altLang="zh-CN" dirty="0" smtClean="0"/>
              <a:t>	</a:t>
            </a:r>
            <a:r>
              <a:rPr kumimoji="1" lang="en-US" altLang="zh-CN" dirty="0" err="1" smtClean="0"/>
              <a:t>num</a:t>
            </a:r>
            <a:r>
              <a:rPr kumimoji="1" lang="zh-CN" altLang="en-US" dirty="0"/>
              <a:t>默认值为</a:t>
            </a:r>
            <a:r>
              <a:rPr kumimoji="1" lang="en-US" altLang="zh-CN" dirty="0"/>
              <a:t>0</a:t>
            </a:r>
          </a:p>
          <a:p>
            <a:pPr lvl="1"/>
            <a:endParaRPr kumimoji="1" lang="en-US" altLang="zh-CN" dirty="0" smtClean="0"/>
          </a:p>
          <a:p>
            <a:pPr lvl="1"/>
            <a:endParaRPr kumimoji="1" lang="en-US" altLang="zh-CN" dirty="0"/>
          </a:p>
          <a:p>
            <a:pPr lvl="1"/>
            <a:r>
              <a:rPr kumimoji="1" lang="en-US" altLang="zh-CN" dirty="0" smtClean="0"/>
              <a:t>2.</a:t>
            </a:r>
            <a:r>
              <a:rPr kumimoji="1" lang="zh-CN" altLang="en-US" dirty="0" smtClean="0"/>
              <a:t>返回指定条数的查询结果</a:t>
            </a:r>
            <a:endParaRPr kumimoji="1" lang="en-US" altLang="zh-CN" dirty="0" smtClean="0"/>
          </a:p>
          <a:p>
            <a:pPr lvl="1"/>
            <a:r>
              <a:rPr kumimoji="1" lang="en-US" altLang="zh-CN" dirty="0"/>
              <a:t>	</a:t>
            </a:r>
            <a:r>
              <a:rPr kumimoji="1" lang="en-US" altLang="zh-CN" dirty="0" err="1" smtClean="0"/>
              <a:t>db.colname.find</a:t>
            </a:r>
            <a:r>
              <a:rPr kumimoji="1" lang="en-US" altLang="zh-CN" dirty="0" smtClean="0"/>
              <a:t>(query).limit(</a:t>
            </a:r>
            <a:r>
              <a:rPr kumimoji="1" lang="en-US" altLang="zh-CN" dirty="0" err="1" smtClean="0"/>
              <a:t>num</a:t>
            </a:r>
            <a:r>
              <a:rPr kumimoji="1" lang="en-US" altLang="zh-CN" dirty="0" smtClean="0"/>
              <a:t>)</a:t>
            </a:r>
          </a:p>
          <a:p>
            <a:pPr lvl="1"/>
            <a:r>
              <a:rPr kumimoji="1" lang="en-US" altLang="zh-CN" dirty="0" smtClean="0"/>
              <a:t>	</a:t>
            </a:r>
            <a:r>
              <a:rPr kumimoji="1" lang="zh-CN" altLang="en-US" dirty="0" smtClean="0">
                <a:solidFill>
                  <a:srgbClr val="FF0000"/>
                </a:solidFill>
              </a:rPr>
              <a:t>注</a:t>
            </a:r>
            <a:r>
              <a:rPr kumimoji="1" lang="en-US" altLang="zh-CN" dirty="0" smtClean="0">
                <a:solidFill>
                  <a:srgbClr val="FF0000"/>
                </a:solidFill>
              </a:rPr>
              <a:t>:</a:t>
            </a:r>
            <a:r>
              <a:rPr kumimoji="1" lang="zh-CN" altLang="en-US" dirty="0" smtClean="0">
                <a:solidFill>
                  <a:srgbClr val="FF0000"/>
                </a:solidFill>
              </a:rPr>
              <a:t>可以和</a:t>
            </a:r>
            <a:r>
              <a:rPr kumimoji="1" lang="en-US" altLang="zh-CN" dirty="0" smtClean="0">
                <a:solidFill>
                  <a:srgbClr val="FF0000"/>
                </a:solidFill>
              </a:rPr>
              <a:t>skip</a:t>
            </a:r>
            <a:r>
              <a:rPr kumimoji="1" lang="zh-CN" altLang="en-US" dirty="0" smtClean="0">
                <a:solidFill>
                  <a:srgbClr val="FF0000"/>
                </a:solidFill>
              </a:rPr>
              <a:t>进行混合使用，并且没有先后顺序</a:t>
            </a:r>
            <a:r>
              <a:rPr kumimoji="1" lang="zh-CN" altLang="en-US" smtClean="0">
                <a:solidFill>
                  <a:srgbClr val="FF0000"/>
                </a:solidFill>
              </a:rPr>
              <a:t>，</a:t>
            </a:r>
            <a:r>
              <a:rPr kumimoji="1" lang="zh-CN" altLang="en-US" smtClean="0">
                <a:solidFill>
                  <a:srgbClr val="FF0000"/>
                </a:solidFill>
              </a:rPr>
              <a:t>常用于分</a:t>
            </a:r>
            <a:r>
              <a:rPr kumimoji="1" lang="zh-CN" altLang="en-US" dirty="0" smtClean="0">
                <a:solidFill>
                  <a:srgbClr val="FF0000"/>
                </a:solidFill>
              </a:rPr>
              <a:t>页的实现</a:t>
            </a:r>
            <a:endParaRPr kumimoji="1" lang="en-US" altLang="zh-CN" dirty="0" smtClean="0">
              <a:solidFill>
                <a:srgbClr val="FF0000"/>
              </a:solidFill>
            </a:endParaRPr>
          </a:p>
          <a:p>
            <a:pPr lvl="1"/>
            <a:endParaRPr kumimoji="1" lang="en-US" altLang="zh-CN" dirty="0" smtClean="0">
              <a:solidFill>
                <a:srgbClr val="FF0000"/>
              </a:solidFill>
            </a:endParaRPr>
          </a:p>
          <a:p>
            <a:pPr lvl="1"/>
            <a:r>
              <a:rPr kumimoji="1" lang="en-US" altLang="zh-CN" dirty="0" smtClean="0"/>
              <a:t>3.</a:t>
            </a:r>
            <a:r>
              <a:rPr kumimoji="1" lang="zh-CN" altLang="en-US" dirty="0" smtClean="0"/>
              <a:t>投影操作</a:t>
            </a:r>
            <a:endParaRPr kumimoji="1" lang="en-US" altLang="zh-CN" dirty="0" smtClean="0"/>
          </a:p>
          <a:p>
            <a:pPr lvl="1"/>
            <a:r>
              <a:rPr kumimoji="1" lang="en-US" altLang="zh-CN" dirty="0"/>
              <a:t>	</a:t>
            </a:r>
            <a:r>
              <a:rPr kumimoji="1" lang="en-US" altLang="zh-CN" dirty="0" err="1" smtClean="0"/>
              <a:t>db.colname.find</a:t>
            </a:r>
            <a:r>
              <a:rPr kumimoji="1" lang="en-US" altLang="zh-CN" dirty="0" smtClean="0"/>
              <a:t>(query,</a:t>
            </a:r>
            <a:r>
              <a:rPr kumimoji="1" lang="zh-CN" altLang="en-US" dirty="0" smtClean="0"/>
              <a:t>投影设定</a:t>
            </a:r>
            <a:r>
              <a:rPr kumimoji="1" lang="en-US" altLang="zh-CN" dirty="0" smtClean="0"/>
              <a:t>)</a:t>
            </a:r>
          </a:p>
          <a:p>
            <a:pPr lvl="1"/>
            <a:r>
              <a:rPr kumimoji="1" lang="en-US" altLang="zh-CN" dirty="0"/>
              <a:t>	</a:t>
            </a:r>
            <a:r>
              <a:rPr kumimoji="1" lang="zh-CN" altLang="en-US" dirty="0" smtClean="0"/>
              <a:t>指定查询结果返回的字段</a:t>
            </a:r>
            <a:r>
              <a:rPr kumimoji="1" lang="en-US" altLang="zh-CN" dirty="0" smtClean="0"/>
              <a:t>,</a:t>
            </a:r>
            <a:r>
              <a:rPr kumimoji="1" lang="zh-CN" altLang="en-US" dirty="0" smtClean="0"/>
              <a:t>设定的格式为字典，键为字段名，值为</a:t>
            </a:r>
            <a:r>
              <a:rPr kumimoji="1" lang="en-US" altLang="zh-CN" dirty="0" smtClean="0"/>
              <a:t>1</a:t>
            </a:r>
            <a:r>
              <a:rPr kumimoji="1" lang="zh-CN" altLang="en-US" dirty="0" smtClean="0"/>
              <a:t>或</a:t>
            </a:r>
            <a:r>
              <a:rPr kumimoji="1" lang="en-US" altLang="zh-CN" dirty="0" smtClean="0"/>
              <a:t>0</a:t>
            </a:r>
            <a:r>
              <a:rPr kumimoji="1" lang="zh-CN" altLang="en-US" dirty="0" smtClean="0"/>
              <a:t>，为</a:t>
            </a:r>
            <a:r>
              <a:rPr kumimoji="1" lang="en-US" altLang="zh-CN" dirty="0" smtClean="0"/>
              <a:t>1</a:t>
            </a:r>
            <a:r>
              <a:rPr kumimoji="1" lang="zh-CN" altLang="en-US" dirty="0" smtClean="0"/>
              <a:t>表示显示，</a:t>
            </a:r>
            <a:r>
              <a:rPr kumimoji="1" lang="en-US" altLang="zh-CN" dirty="0" smtClean="0"/>
              <a:t>0</a:t>
            </a:r>
            <a:r>
              <a:rPr kumimoji="1" lang="zh-CN" altLang="en-US" dirty="0" smtClean="0"/>
              <a:t>表示不显示，</a:t>
            </a:r>
            <a:r>
              <a:rPr kumimoji="1" lang="en-US" altLang="zh-CN" dirty="0" smtClean="0"/>
              <a:t>_id</a:t>
            </a:r>
            <a:r>
              <a:rPr kumimoji="1" lang="zh-CN" altLang="en-US" dirty="0" smtClean="0"/>
              <a:t>默认为显示状态</a:t>
            </a:r>
            <a:endParaRPr kumimoji="1" lang="en-US" altLang="zh-CN" dirty="0" smtClean="0"/>
          </a:p>
        </p:txBody>
      </p:sp>
    </p:spTree>
    <p:extLst>
      <p:ext uri="{BB962C8B-B14F-4D97-AF65-F5344CB8AC3E}">
        <p14:creationId xmlns:p14="http://schemas.microsoft.com/office/powerpoint/2010/main" val="1661895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764704"/>
            <a:ext cx="8229600" cy="461665"/>
          </a:xfrm>
          <a:prstGeom prst="rect">
            <a:avLst/>
          </a:prstGeom>
        </p:spPr>
        <p:txBody>
          <a:bodyPr wrap="square">
            <a:spAutoFit/>
          </a:bodyPr>
          <a:lstStyle/>
          <a:p>
            <a:r>
              <a:rPr lang="en-US" altLang="zh-CN" sz="2400" dirty="0" smtClean="0"/>
              <a:t>5.MongoDB</a:t>
            </a:r>
            <a:r>
              <a:rPr lang="zh-CN" altLang="en-US" sz="2400" dirty="0" smtClean="0"/>
              <a:t>的查询操作</a:t>
            </a:r>
            <a:endParaRPr lang="en-US" altLang="zh-CN" sz="2400" dirty="0" smtClean="0"/>
          </a:p>
        </p:txBody>
      </p:sp>
      <p:sp>
        <p:nvSpPr>
          <p:cNvPr id="2" name="文本框 1"/>
          <p:cNvSpPr txBox="1"/>
          <p:nvPr/>
        </p:nvSpPr>
        <p:spPr>
          <a:xfrm>
            <a:off x="1043608" y="1340768"/>
            <a:ext cx="7416824" cy="4247317"/>
          </a:xfrm>
          <a:prstGeom prst="rect">
            <a:avLst/>
          </a:prstGeom>
          <a:noFill/>
        </p:spPr>
        <p:txBody>
          <a:bodyPr wrap="square" rtlCol="0">
            <a:spAutoFit/>
          </a:bodyPr>
          <a:lstStyle/>
          <a:p>
            <a:r>
              <a:rPr kumimoji="1" lang="en-US" altLang="zh-CN" dirty="0" smtClean="0"/>
              <a:t>5.1</a:t>
            </a:r>
            <a:r>
              <a:rPr kumimoji="1" lang="zh-CN" altLang="en-US" dirty="0" smtClean="0"/>
              <a:t> 基本操作</a:t>
            </a:r>
            <a:endParaRPr kumimoji="1" lang="en-US" altLang="zh-CN" dirty="0" smtClean="0"/>
          </a:p>
          <a:p>
            <a:pPr lvl="1"/>
            <a:endParaRPr kumimoji="1" lang="en-US" altLang="zh-CN" dirty="0" smtClean="0"/>
          </a:p>
          <a:p>
            <a:pPr lvl="1"/>
            <a:r>
              <a:rPr kumimoji="1" lang="en-US" altLang="zh-CN" dirty="0" smtClean="0"/>
              <a:t>4.</a:t>
            </a:r>
            <a:r>
              <a:rPr kumimoji="1" lang="zh-CN" altLang="en-US" dirty="0" smtClean="0"/>
              <a:t>排序操作</a:t>
            </a:r>
            <a:endParaRPr kumimoji="1" lang="en-US" altLang="zh-CN" dirty="0" smtClean="0"/>
          </a:p>
          <a:p>
            <a:pPr lvl="1"/>
            <a:r>
              <a:rPr kumimoji="1" lang="en-US" altLang="zh-CN" dirty="0"/>
              <a:t>	</a:t>
            </a:r>
            <a:r>
              <a:rPr kumimoji="1" lang="en-US" altLang="zh-CN" dirty="0" err="1" smtClean="0"/>
              <a:t>db.colname.find</a:t>
            </a:r>
            <a:r>
              <a:rPr kumimoji="1" lang="en-US" altLang="zh-CN" dirty="0" smtClean="0"/>
              <a:t>().</a:t>
            </a:r>
            <a:r>
              <a:rPr kumimoji="1" lang="en-US" altLang="zh-CN" dirty="0" smtClean="0"/>
              <a:t>sort({</a:t>
            </a:r>
            <a:r>
              <a:rPr kumimoji="1" lang="en-US" altLang="zh-CN" dirty="0" smtClean="0"/>
              <a:t>key:-1}</a:t>
            </a:r>
            <a:r>
              <a:rPr kumimoji="1" lang="en-US" altLang="zh-CN" dirty="0" smtClean="0"/>
              <a:t>)</a:t>
            </a:r>
            <a:endParaRPr kumimoji="1" lang="en-US" altLang="zh-CN" dirty="0" smtClean="0"/>
          </a:p>
          <a:p>
            <a:pPr lvl="1"/>
            <a:r>
              <a:rPr kumimoji="1" lang="en-US" altLang="zh-CN" dirty="0"/>
              <a:t>	</a:t>
            </a:r>
            <a:r>
              <a:rPr kumimoji="1" lang="zh-CN" altLang="en-US" dirty="0" smtClean="0"/>
              <a:t>设定数据格式为字典格式</a:t>
            </a:r>
            <a:r>
              <a:rPr kumimoji="1" lang="zh-CN" altLang="en-US" dirty="0" smtClean="0"/>
              <a:t>，键为排序依据的字段，值决定升序还是降</a:t>
            </a:r>
            <a:r>
              <a:rPr kumimoji="1" lang="zh-CN" altLang="en-US" dirty="0" smtClean="0"/>
              <a:t>序</a:t>
            </a:r>
            <a:endParaRPr kumimoji="1" lang="en-US" altLang="zh-CN" dirty="0" smtClean="0"/>
          </a:p>
          <a:p>
            <a:pPr lvl="1"/>
            <a:r>
              <a:rPr kumimoji="1" lang="en-US" altLang="zh-CN" dirty="0"/>
              <a:t>	</a:t>
            </a:r>
            <a:r>
              <a:rPr kumimoji="1" lang="en-US" altLang="zh-CN" dirty="0" smtClean="0"/>
              <a:t>1</a:t>
            </a:r>
            <a:r>
              <a:rPr kumimoji="1" lang="zh-CN" altLang="en-US" dirty="0" smtClean="0"/>
              <a:t>表示升序，</a:t>
            </a:r>
            <a:r>
              <a:rPr kumimoji="1" lang="en-US" altLang="zh-CN" dirty="0" smtClean="0"/>
              <a:t>-1</a:t>
            </a:r>
            <a:r>
              <a:rPr kumimoji="1" lang="zh-CN" altLang="en-US" dirty="0" smtClean="0"/>
              <a:t>表示降序</a:t>
            </a:r>
            <a:endParaRPr kumimoji="1" lang="en-US" altLang="zh-CN" dirty="0" smtClean="0"/>
          </a:p>
          <a:p>
            <a:pPr lvl="1"/>
            <a:endParaRPr kumimoji="1" lang="en-US" altLang="zh-CN" dirty="0"/>
          </a:p>
          <a:p>
            <a:pPr lvl="1"/>
            <a:r>
              <a:rPr kumimoji="1" lang="en-US" altLang="zh-CN" dirty="0" smtClean="0"/>
              <a:t>5.</a:t>
            </a:r>
            <a:r>
              <a:rPr kumimoji="1" lang="zh-CN" altLang="en-US" dirty="0" smtClean="0"/>
              <a:t>统计数据操作</a:t>
            </a:r>
            <a:endParaRPr kumimoji="1" lang="en-US" altLang="zh-CN" dirty="0" smtClean="0"/>
          </a:p>
          <a:p>
            <a:pPr lvl="1"/>
            <a:r>
              <a:rPr kumimoji="1" lang="en-US" altLang="zh-CN" dirty="0"/>
              <a:t>	</a:t>
            </a:r>
            <a:r>
              <a:rPr kumimoji="1" lang="en-US" altLang="zh-CN" dirty="0" smtClean="0"/>
              <a:t>1</a:t>
            </a:r>
            <a:r>
              <a:rPr kumimoji="1" lang="zh-CN" altLang="en-US" dirty="0" smtClean="0"/>
              <a:t> </a:t>
            </a:r>
            <a:r>
              <a:rPr kumimoji="1" lang="en-US" altLang="zh-CN" dirty="0" err="1" smtClean="0"/>
              <a:t>db.colname.find</a:t>
            </a:r>
            <a:r>
              <a:rPr kumimoji="1" lang="en-US" altLang="zh-CN" dirty="0" smtClean="0"/>
              <a:t>(query).count()</a:t>
            </a:r>
          </a:p>
          <a:p>
            <a:pPr lvl="1"/>
            <a:r>
              <a:rPr kumimoji="1" lang="en-US" altLang="zh-CN" dirty="0" smtClean="0"/>
              <a:t>	2</a:t>
            </a:r>
            <a:r>
              <a:rPr kumimoji="1" lang="zh-CN" altLang="en-US" dirty="0" smtClean="0"/>
              <a:t> </a:t>
            </a:r>
            <a:r>
              <a:rPr kumimoji="1" lang="en-US" altLang="zh-CN" dirty="0" err="1" smtClean="0"/>
              <a:t>db.colname.count</a:t>
            </a:r>
            <a:r>
              <a:rPr kumimoji="1" lang="en-US" altLang="zh-CN" dirty="0" smtClean="0"/>
              <a:t>(query)</a:t>
            </a:r>
          </a:p>
          <a:p>
            <a:pPr lvl="1"/>
            <a:endParaRPr kumimoji="1" lang="en-US" altLang="zh-CN" dirty="0" smtClean="0"/>
          </a:p>
          <a:p>
            <a:pPr lvl="1"/>
            <a:r>
              <a:rPr kumimoji="1" lang="en-US" altLang="zh-CN" dirty="0" smtClean="0"/>
              <a:t>6.</a:t>
            </a:r>
            <a:r>
              <a:rPr kumimoji="1" lang="zh-CN" altLang="en-US" dirty="0" smtClean="0"/>
              <a:t>消除重复</a:t>
            </a:r>
            <a:r>
              <a:rPr kumimoji="1" lang="zh-CN" altLang="en-US" dirty="0" smtClean="0"/>
              <a:t>操作</a:t>
            </a:r>
            <a:r>
              <a:rPr kumimoji="1" lang="en-US" altLang="zh-CN" dirty="0" smtClean="0"/>
              <a:t>{</a:t>
            </a:r>
            <a:endParaRPr kumimoji="1" lang="en-US" altLang="zh-CN" dirty="0" smtClean="0"/>
          </a:p>
          <a:p>
            <a:pPr lvl="1"/>
            <a:r>
              <a:rPr kumimoji="1" lang="en-US" altLang="zh-CN" dirty="0"/>
              <a:t>	</a:t>
            </a:r>
            <a:r>
              <a:rPr kumimoji="1" lang="en-US" altLang="zh-CN" dirty="0" err="1" smtClean="0"/>
              <a:t>db.colname.distinct</a:t>
            </a:r>
            <a:r>
              <a:rPr kumimoji="1" lang="en-US" altLang="zh-CN" dirty="0" smtClean="0"/>
              <a:t>(‘</a:t>
            </a:r>
            <a:r>
              <a:rPr kumimoji="1" lang="zh-CN" altLang="en-US" dirty="0" smtClean="0"/>
              <a:t>字段名</a:t>
            </a:r>
            <a:r>
              <a:rPr kumimoji="1" lang="en-US" altLang="zh-CN" dirty="0" smtClean="0"/>
              <a:t>’,{</a:t>
            </a:r>
            <a:r>
              <a:rPr kumimoji="1" lang="zh-CN" altLang="en-US" dirty="0" smtClean="0"/>
              <a:t>条件</a:t>
            </a:r>
            <a:r>
              <a:rPr kumimoji="1" lang="en-US" altLang="zh-CN" dirty="0" smtClean="0"/>
              <a:t>})</a:t>
            </a:r>
            <a:endParaRPr kumimoji="1" lang="en-US" altLang="zh-CN" dirty="0"/>
          </a:p>
          <a:p>
            <a:endParaRPr kumimoji="1" lang="en-US" altLang="zh-CN" dirty="0" smtClean="0"/>
          </a:p>
        </p:txBody>
      </p:sp>
    </p:spTree>
    <p:extLst>
      <p:ext uri="{BB962C8B-B14F-4D97-AF65-F5344CB8AC3E}">
        <p14:creationId xmlns:p14="http://schemas.microsoft.com/office/powerpoint/2010/main" val="1624554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692696"/>
            <a:ext cx="8229600" cy="461665"/>
          </a:xfrm>
          <a:prstGeom prst="rect">
            <a:avLst/>
          </a:prstGeom>
        </p:spPr>
        <p:txBody>
          <a:bodyPr wrap="square">
            <a:spAutoFit/>
          </a:bodyPr>
          <a:lstStyle/>
          <a:p>
            <a:r>
              <a:rPr lang="en-US" altLang="zh-CN" sz="2400" dirty="0" smtClean="0"/>
              <a:t>7.MongoDB</a:t>
            </a:r>
            <a:r>
              <a:rPr lang="zh-CN" altLang="en-US" sz="2400" dirty="0" smtClean="0"/>
              <a:t>的聚合运算</a:t>
            </a:r>
            <a:endParaRPr lang="en-US" altLang="zh-CN" sz="2400" dirty="0" smtClean="0"/>
          </a:p>
        </p:txBody>
      </p:sp>
      <p:sp>
        <p:nvSpPr>
          <p:cNvPr id="2" name="文本框 1"/>
          <p:cNvSpPr txBox="1"/>
          <p:nvPr/>
        </p:nvSpPr>
        <p:spPr>
          <a:xfrm>
            <a:off x="1043608" y="1340768"/>
            <a:ext cx="7488832" cy="3693319"/>
          </a:xfrm>
          <a:prstGeom prst="rect">
            <a:avLst/>
          </a:prstGeom>
          <a:noFill/>
        </p:spPr>
        <p:txBody>
          <a:bodyPr wrap="square" rtlCol="0">
            <a:spAutoFit/>
          </a:bodyPr>
          <a:lstStyle/>
          <a:p>
            <a:r>
              <a:rPr kumimoji="1" lang="en-US" altLang="zh-CN" dirty="0"/>
              <a:t>7.1</a:t>
            </a:r>
            <a:r>
              <a:rPr kumimoji="1" lang="zh-CN" altLang="en-US" dirty="0"/>
              <a:t> 为什么要进行聚合运算</a:t>
            </a:r>
            <a:endParaRPr kumimoji="1" lang="en-US" altLang="zh-CN" dirty="0"/>
          </a:p>
          <a:p>
            <a:r>
              <a:rPr kumimoji="1" lang="en-US" altLang="zh-CN" dirty="0"/>
              <a:t>	</a:t>
            </a:r>
          </a:p>
          <a:p>
            <a:pPr lvl="1"/>
            <a:r>
              <a:rPr kumimoji="1" lang="zh-CN" altLang="en-US" dirty="0"/>
              <a:t>传统的查询</a:t>
            </a:r>
            <a:r>
              <a:rPr kumimoji="1" lang="zh-CN" altLang="en-US" dirty="0" smtClean="0"/>
              <a:t>运算只是将</a:t>
            </a:r>
            <a:r>
              <a:rPr kumimoji="1" lang="zh-CN" altLang="en-US" dirty="0"/>
              <a:t>符合条件的数据放到结果集中，而聚合运算则将数据聚合到一起，</a:t>
            </a:r>
            <a:r>
              <a:rPr kumimoji="1" lang="zh-CN" altLang="en-US" dirty="0" smtClean="0"/>
              <a:t>然后通过管道做</a:t>
            </a:r>
            <a:r>
              <a:rPr kumimoji="1" lang="zh-CN" altLang="en-US" dirty="0"/>
              <a:t>后续操作</a:t>
            </a:r>
            <a:endParaRPr kumimoji="1" lang="en-US" altLang="zh-CN" dirty="0"/>
          </a:p>
          <a:p>
            <a:endParaRPr kumimoji="1" lang="en-US" altLang="zh-CN" dirty="0" smtClean="0"/>
          </a:p>
          <a:p>
            <a:endParaRPr kumimoji="1" lang="en-US" altLang="zh-CN" dirty="0"/>
          </a:p>
          <a:p>
            <a:r>
              <a:rPr kumimoji="1" lang="en-US" altLang="zh-CN" dirty="0" smtClean="0"/>
              <a:t>7.2</a:t>
            </a:r>
            <a:r>
              <a:rPr kumimoji="1" lang="zh-CN" altLang="en-US" dirty="0" smtClean="0"/>
              <a:t> 如何进行聚合运算</a:t>
            </a:r>
            <a:endParaRPr kumimoji="1" lang="en-US" altLang="zh-CN" dirty="0" smtClean="0"/>
          </a:p>
          <a:p>
            <a:pPr lvl="1"/>
            <a:endParaRPr kumimoji="1" lang="en-US" altLang="zh-CN" dirty="0" smtClean="0"/>
          </a:p>
          <a:p>
            <a:pPr lvl="1"/>
            <a:r>
              <a:rPr kumimoji="1" lang="zh-CN" altLang="en-US" dirty="0" smtClean="0"/>
              <a:t>实现聚合运算的方法</a:t>
            </a:r>
            <a:r>
              <a:rPr kumimoji="1" lang="en-US" altLang="zh-CN" dirty="0" smtClean="0"/>
              <a:t/>
            </a:r>
            <a:br>
              <a:rPr kumimoji="1" lang="en-US" altLang="zh-CN" dirty="0" smtClean="0"/>
            </a:br>
            <a:r>
              <a:rPr kumimoji="1" lang="en-US" altLang="zh-CN" dirty="0" smtClean="0"/>
              <a:t>	</a:t>
            </a:r>
            <a:r>
              <a:rPr kumimoji="1" lang="en-US" altLang="zh-CN" dirty="0" err="1" smtClean="0"/>
              <a:t>db.colname</a:t>
            </a:r>
            <a:r>
              <a:rPr lang="mr-IN" altLang="zh-CN" dirty="0"/>
              <a:t>.</a:t>
            </a:r>
            <a:r>
              <a:rPr lang="mr-IN" altLang="zh-CN" dirty="0" err="1"/>
              <a:t>aggregate</a:t>
            </a:r>
            <a:r>
              <a:rPr lang="mr-IN" altLang="zh-CN" dirty="0"/>
              <a:t>([ {</a:t>
            </a:r>
            <a:r>
              <a:rPr lang="zh-CN" altLang="mr-IN" dirty="0"/>
              <a:t>管道 </a:t>
            </a:r>
            <a:r>
              <a:rPr lang="mr-IN" altLang="zh-CN" dirty="0"/>
              <a:t>: {</a:t>
            </a:r>
            <a:r>
              <a:rPr lang="zh-CN" altLang="mr-IN" dirty="0"/>
              <a:t>表达式</a:t>
            </a:r>
            <a:r>
              <a:rPr lang="mr-IN" altLang="zh-CN" dirty="0"/>
              <a:t>}} </a:t>
            </a:r>
            <a:r>
              <a:rPr lang="mr-IN" altLang="zh-CN" dirty="0" smtClean="0"/>
              <a:t>])</a:t>
            </a:r>
            <a:endParaRPr lang="en-US" altLang="zh-CN" dirty="0" smtClean="0"/>
          </a:p>
          <a:p>
            <a:pPr lvl="1"/>
            <a:endParaRPr kumimoji="1" lang="en-US" altLang="zh-CN" dirty="0"/>
          </a:p>
          <a:p>
            <a:pPr lvl="1"/>
            <a:r>
              <a:rPr kumimoji="1" lang="zh-CN" altLang="en-US" dirty="0" smtClean="0"/>
              <a:t>聚合运算是与管道配合使用的，管道是可以有多种的，聚合之后的数据会依次经过管道</a:t>
            </a:r>
            <a:endParaRPr kumimoji="1" lang="en-US" altLang="zh-CN" dirty="0" smtClean="0"/>
          </a:p>
        </p:txBody>
      </p:sp>
    </p:spTree>
    <p:extLst>
      <p:ext uri="{BB962C8B-B14F-4D97-AF65-F5344CB8AC3E}">
        <p14:creationId xmlns:p14="http://schemas.microsoft.com/office/powerpoint/2010/main" val="1188068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692696"/>
            <a:ext cx="8229600" cy="461665"/>
          </a:xfrm>
          <a:prstGeom prst="rect">
            <a:avLst/>
          </a:prstGeom>
        </p:spPr>
        <p:txBody>
          <a:bodyPr wrap="square">
            <a:spAutoFit/>
          </a:bodyPr>
          <a:lstStyle/>
          <a:p>
            <a:r>
              <a:rPr lang="en-US" altLang="zh-CN" sz="2400" dirty="0" smtClean="0"/>
              <a:t>7.MongoDB</a:t>
            </a:r>
            <a:r>
              <a:rPr lang="zh-CN" altLang="en-US" sz="2400" dirty="0" smtClean="0"/>
              <a:t>的聚合运算</a:t>
            </a:r>
            <a:endParaRPr lang="en-US" altLang="zh-CN" sz="2400" dirty="0" smtClean="0"/>
          </a:p>
        </p:txBody>
      </p:sp>
      <p:sp>
        <p:nvSpPr>
          <p:cNvPr id="2" name="文本框 1"/>
          <p:cNvSpPr txBox="1"/>
          <p:nvPr/>
        </p:nvSpPr>
        <p:spPr>
          <a:xfrm>
            <a:off x="683568" y="1412776"/>
            <a:ext cx="8260232" cy="3970318"/>
          </a:xfrm>
          <a:prstGeom prst="rect">
            <a:avLst/>
          </a:prstGeom>
          <a:noFill/>
        </p:spPr>
        <p:txBody>
          <a:bodyPr wrap="square" rtlCol="0">
            <a:spAutoFit/>
          </a:bodyPr>
          <a:lstStyle/>
          <a:p>
            <a:r>
              <a:rPr kumimoji="1" lang="en-US" altLang="zh-CN" dirty="0" smtClean="0"/>
              <a:t>7.3</a:t>
            </a:r>
            <a:r>
              <a:rPr kumimoji="1" lang="zh-CN" altLang="en-US" dirty="0" smtClean="0"/>
              <a:t> 常见管道</a:t>
            </a:r>
            <a:endParaRPr kumimoji="1" lang="en-US" altLang="zh-CN" dirty="0" smtClean="0"/>
          </a:p>
          <a:p>
            <a:pPr lvl="1"/>
            <a:r>
              <a:rPr kumimoji="1" lang="en-US" altLang="zh-CN" dirty="0" smtClean="0"/>
              <a:t>7.3.1</a:t>
            </a:r>
            <a:r>
              <a:rPr kumimoji="1" lang="zh-CN" altLang="en-US" dirty="0" smtClean="0"/>
              <a:t> </a:t>
            </a:r>
            <a:r>
              <a:rPr kumimoji="1" lang="en-US" altLang="zh-CN" dirty="0" smtClean="0"/>
              <a:t>$group</a:t>
            </a:r>
          </a:p>
          <a:p>
            <a:r>
              <a:rPr kumimoji="1" lang="en-US" altLang="zh-CN" dirty="0" smtClean="0"/>
              <a:t>	</a:t>
            </a:r>
            <a:r>
              <a:rPr kumimoji="1" lang="zh-CN" altLang="en-US" dirty="0" smtClean="0"/>
              <a:t>①</a:t>
            </a:r>
            <a:r>
              <a:rPr kumimoji="1" lang="en-US" altLang="zh-CN" dirty="0" smtClean="0"/>
              <a:t>$group</a:t>
            </a:r>
            <a:r>
              <a:rPr kumimoji="1" lang="zh-CN" altLang="en-US" dirty="0" smtClean="0"/>
              <a:t>常被用来进行分组操作</a:t>
            </a:r>
            <a:endParaRPr kumimoji="1" lang="en-US" altLang="zh-CN" dirty="0"/>
          </a:p>
          <a:p>
            <a:r>
              <a:rPr kumimoji="1" lang="en-US" altLang="zh-CN" dirty="0" smtClean="0"/>
              <a:t>	</a:t>
            </a:r>
            <a:r>
              <a:rPr kumimoji="1" lang="zh-CN" altLang="en-US" dirty="0" smtClean="0"/>
              <a:t>②使用</a:t>
            </a:r>
            <a:r>
              <a:rPr kumimoji="1" lang="en-US" altLang="zh-CN" dirty="0" smtClean="0"/>
              <a:t>_id</a:t>
            </a:r>
            <a:r>
              <a:rPr kumimoji="1" lang="zh-CN" altLang="en-US" dirty="0" smtClean="0"/>
              <a:t>来标定分组用的字段，这里的</a:t>
            </a:r>
            <a:r>
              <a:rPr kumimoji="1" lang="en-US" altLang="zh-CN" dirty="0" smtClean="0"/>
              <a:t>_id</a:t>
            </a:r>
            <a:r>
              <a:rPr kumimoji="1" lang="zh-CN" altLang="en-US" dirty="0" smtClean="0"/>
              <a:t>与标识每条记录了的唯一的</a:t>
            </a:r>
            <a:r>
              <a:rPr kumimoji="1" lang="en-US" altLang="zh-CN" dirty="0" smtClean="0"/>
              <a:t>_id</a:t>
            </a:r>
            <a:r>
              <a:rPr kumimoji="1" lang="zh-CN" altLang="en-US" dirty="0" smtClean="0"/>
              <a:t>并不同</a:t>
            </a:r>
            <a:endParaRPr kumimoji="1" lang="en-US" altLang="zh-CN" dirty="0" smtClean="0"/>
          </a:p>
          <a:p>
            <a:r>
              <a:rPr kumimoji="1" lang="en-US" altLang="zh-CN" dirty="0"/>
              <a:t>	</a:t>
            </a:r>
            <a:r>
              <a:rPr kumimoji="1" lang="zh-CN" altLang="en-US" dirty="0" smtClean="0"/>
              <a:t>③用来进行分组的字段前面需要加上</a:t>
            </a:r>
            <a:r>
              <a:rPr kumimoji="1" lang="en-US" altLang="zh-CN" dirty="0" smtClean="0"/>
              <a:t>$,</a:t>
            </a:r>
            <a:r>
              <a:rPr kumimoji="1" lang="zh-CN" altLang="en-US" dirty="0" smtClean="0"/>
              <a:t>并且用引号引起来</a:t>
            </a:r>
            <a:endParaRPr kumimoji="1" lang="en-US" altLang="zh-CN" dirty="0" smtClean="0"/>
          </a:p>
          <a:p>
            <a:r>
              <a:rPr kumimoji="1" lang="en-US" altLang="zh-CN" dirty="0"/>
              <a:t>	</a:t>
            </a:r>
            <a:r>
              <a:rPr kumimoji="1" lang="zh-CN" altLang="en-US" dirty="0" smtClean="0"/>
              <a:t>④分组之后的数据还可以进行相关的运算操作</a:t>
            </a:r>
            <a:endParaRPr kumimoji="1" lang="en-US" altLang="zh-CN" dirty="0" smtClean="0"/>
          </a:p>
          <a:p>
            <a:r>
              <a:rPr kumimoji="1" lang="en-US" altLang="zh-CN" dirty="0"/>
              <a:t>	</a:t>
            </a:r>
            <a:endParaRPr kumimoji="1" lang="en-US" altLang="zh-CN" dirty="0" smtClean="0"/>
          </a:p>
          <a:p>
            <a:r>
              <a:rPr kumimoji="1" lang="en-US" altLang="zh-CN" dirty="0"/>
              <a:t>	</a:t>
            </a:r>
            <a:r>
              <a:rPr kumimoji="1" lang="zh-CN" altLang="en-US" dirty="0" smtClean="0"/>
              <a:t>简单的分组</a:t>
            </a:r>
            <a:endParaRPr kumimoji="1" lang="en-US" altLang="zh-CN" dirty="0"/>
          </a:p>
          <a:p>
            <a:r>
              <a:rPr kumimoji="1" lang="en-US" altLang="zh-CN" dirty="0" smtClean="0"/>
              <a:t>		</a:t>
            </a:r>
            <a:r>
              <a:rPr kumimoji="1" lang="en-US" altLang="zh-CN" dirty="0" err="1" smtClean="0"/>
              <a:t>db.stu.aggregate</a:t>
            </a:r>
            <a:r>
              <a:rPr kumimoji="1" lang="en-US" altLang="zh-CN" dirty="0" smtClean="0"/>
              <a:t>([{$</a:t>
            </a:r>
            <a:r>
              <a:rPr kumimoji="1" lang="en-US" altLang="zh-CN" dirty="0" smtClean="0"/>
              <a:t>group:{_id:”$</a:t>
            </a:r>
            <a:r>
              <a:rPr kumimoji="1" lang="zh-CN" altLang="en-US" dirty="0" smtClean="0"/>
              <a:t>字段名</a:t>
            </a:r>
            <a:r>
              <a:rPr kumimoji="1" lang="en-US" altLang="zh-CN" dirty="0" smtClean="0"/>
              <a:t>”}}])</a:t>
            </a:r>
            <a:endParaRPr kumimoji="1" lang="en-US" altLang="zh-CN" dirty="0" smtClean="0"/>
          </a:p>
          <a:p>
            <a:r>
              <a:rPr kumimoji="1" lang="en-US" altLang="zh-CN" dirty="0"/>
              <a:t>	</a:t>
            </a:r>
            <a:r>
              <a:rPr kumimoji="1" lang="zh-CN" altLang="en-US" dirty="0" smtClean="0"/>
              <a:t>分组之后进行运算</a:t>
            </a:r>
            <a:endParaRPr kumimoji="1" lang="en-US" altLang="zh-CN" dirty="0" smtClean="0"/>
          </a:p>
          <a:p>
            <a:r>
              <a:rPr kumimoji="1" lang="en-US" altLang="zh-CN" dirty="0"/>
              <a:t>	</a:t>
            </a:r>
            <a:r>
              <a:rPr kumimoji="1" lang="en-US" altLang="zh-CN" dirty="0" smtClean="0"/>
              <a:t>	</a:t>
            </a:r>
            <a:r>
              <a:rPr kumimoji="1" lang="en-US" altLang="zh-CN" dirty="0" err="1" smtClean="0"/>
              <a:t>db.stu.aggregate</a:t>
            </a:r>
            <a:r>
              <a:rPr kumimoji="1" lang="en-US" altLang="zh-CN" dirty="0" smtClean="0"/>
              <a:t>([{$</a:t>
            </a:r>
            <a:r>
              <a:rPr kumimoji="1" lang="en-US" altLang="zh-CN" dirty="0" smtClean="0"/>
              <a:t>group:{_id:”$</a:t>
            </a:r>
            <a:r>
              <a:rPr kumimoji="1" lang="zh-CN" altLang="en-US" dirty="0" smtClean="0"/>
              <a:t>字段名</a:t>
            </a:r>
            <a:r>
              <a:rPr kumimoji="1" lang="en-US" altLang="zh-CN" dirty="0" smtClean="0"/>
              <a:t>”,result:{$sum:1</a:t>
            </a:r>
            <a:r>
              <a:rPr kumimoji="1" lang="en-US" altLang="zh-CN" dirty="0" smtClean="0"/>
              <a:t>}}}])</a:t>
            </a:r>
            <a:endParaRPr kumimoji="1" lang="en-US" altLang="zh-CN" dirty="0" smtClean="0"/>
          </a:p>
          <a:p>
            <a:r>
              <a:rPr kumimoji="1" lang="en-US" altLang="zh-CN" dirty="0"/>
              <a:t>	</a:t>
            </a:r>
            <a:r>
              <a:rPr kumimoji="1" lang="en-US" altLang="zh-CN" dirty="0" smtClean="0"/>
              <a:t>	</a:t>
            </a:r>
            <a:r>
              <a:rPr kumimoji="1" lang="zh-CN" altLang="en-US" dirty="0" smtClean="0"/>
              <a:t>①</a:t>
            </a:r>
            <a:r>
              <a:rPr kumimoji="1" lang="en-US" altLang="zh-CN" dirty="0" smtClean="0"/>
              <a:t>result</a:t>
            </a:r>
            <a:r>
              <a:rPr kumimoji="1" lang="zh-CN" altLang="en-US" dirty="0" smtClean="0"/>
              <a:t>可以自行定义</a:t>
            </a:r>
            <a:endParaRPr kumimoji="1" lang="en-US" altLang="zh-CN" dirty="0" smtClean="0"/>
          </a:p>
          <a:p>
            <a:r>
              <a:rPr kumimoji="1" lang="en-US" altLang="zh-CN" dirty="0"/>
              <a:t>	</a:t>
            </a:r>
            <a:r>
              <a:rPr kumimoji="1" lang="en-US" altLang="zh-CN" dirty="0" smtClean="0"/>
              <a:t>	</a:t>
            </a:r>
            <a:r>
              <a:rPr kumimoji="1" lang="zh-CN" altLang="en-US" dirty="0" smtClean="0"/>
              <a:t>②</a:t>
            </a:r>
            <a:r>
              <a:rPr kumimoji="1" lang="en-US" altLang="zh-CN" dirty="0" smtClean="0"/>
              <a:t>$sum</a:t>
            </a:r>
            <a:r>
              <a:rPr kumimoji="1" lang="zh-CN" altLang="en-US" dirty="0" smtClean="0"/>
              <a:t>可以替换成其他运算，对应的值为运算结果的倍数</a:t>
            </a:r>
            <a:endParaRPr kumimoji="1" lang="en-US" altLang="zh-CN" dirty="0" smtClean="0"/>
          </a:p>
        </p:txBody>
      </p:sp>
    </p:spTree>
    <p:extLst>
      <p:ext uri="{BB962C8B-B14F-4D97-AF65-F5344CB8AC3E}">
        <p14:creationId xmlns:p14="http://schemas.microsoft.com/office/powerpoint/2010/main" val="25764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692696"/>
            <a:ext cx="8229600" cy="461665"/>
          </a:xfrm>
          <a:prstGeom prst="rect">
            <a:avLst/>
          </a:prstGeom>
        </p:spPr>
        <p:txBody>
          <a:bodyPr wrap="square">
            <a:spAutoFit/>
          </a:bodyPr>
          <a:lstStyle/>
          <a:p>
            <a:r>
              <a:rPr lang="en-US" altLang="zh-CN" sz="2400" dirty="0" smtClean="0"/>
              <a:t>7.MongoDB</a:t>
            </a:r>
            <a:r>
              <a:rPr lang="zh-CN" altLang="en-US" sz="2400" dirty="0" smtClean="0"/>
              <a:t>的聚合运算</a:t>
            </a:r>
            <a:endParaRPr lang="en-US" altLang="zh-CN" sz="2400" dirty="0" smtClean="0"/>
          </a:p>
        </p:txBody>
      </p:sp>
      <p:sp>
        <p:nvSpPr>
          <p:cNvPr id="2" name="文本框 1"/>
          <p:cNvSpPr txBox="1"/>
          <p:nvPr/>
        </p:nvSpPr>
        <p:spPr>
          <a:xfrm>
            <a:off x="776264" y="1154360"/>
            <a:ext cx="8260232" cy="4801314"/>
          </a:xfrm>
          <a:prstGeom prst="rect">
            <a:avLst/>
          </a:prstGeom>
          <a:noFill/>
        </p:spPr>
        <p:txBody>
          <a:bodyPr wrap="square" rtlCol="0">
            <a:spAutoFit/>
          </a:bodyPr>
          <a:lstStyle/>
          <a:p>
            <a:r>
              <a:rPr kumimoji="1" lang="en-US" altLang="zh-CN" dirty="0" smtClean="0"/>
              <a:t>7.3</a:t>
            </a:r>
            <a:r>
              <a:rPr kumimoji="1" lang="zh-CN" altLang="en-US" dirty="0" smtClean="0"/>
              <a:t> 常见管道</a:t>
            </a:r>
            <a:endParaRPr kumimoji="1" lang="en-US" altLang="zh-CN" dirty="0" smtClean="0"/>
          </a:p>
          <a:p>
            <a:pPr lvl="1"/>
            <a:r>
              <a:rPr kumimoji="1" lang="en-US" altLang="zh-CN" dirty="0" smtClean="0"/>
              <a:t>7.3.2</a:t>
            </a:r>
            <a:r>
              <a:rPr kumimoji="1" lang="zh-CN" altLang="en-US" dirty="0" smtClean="0"/>
              <a:t> </a:t>
            </a:r>
            <a:r>
              <a:rPr kumimoji="1" lang="en-US" altLang="zh-CN" dirty="0" smtClean="0"/>
              <a:t>$match	</a:t>
            </a:r>
          </a:p>
          <a:p>
            <a:pPr lvl="1"/>
            <a:r>
              <a:rPr kumimoji="1" lang="en-US" altLang="zh-CN" dirty="0"/>
              <a:t>	</a:t>
            </a:r>
            <a:r>
              <a:rPr kumimoji="1" lang="zh-CN" altLang="en-US" dirty="0" smtClean="0"/>
              <a:t>①</a:t>
            </a:r>
            <a:r>
              <a:rPr kumimoji="1" lang="en-US" altLang="zh-CN" dirty="0" smtClean="0"/>
              <a:t>$match</a:t>
            </a:r>
            <a:r>
              <a:rPr kumimoji="1" lang="zh-CN" altLang="en-US" dirty="0" smtClean="0"/>
              <a:t>实现在聚合中进行查找操作，实现的功能同</a:t>
            </a:r>
            <a:r>
              <a:rPr kumimoji="1" lang="en-US" altLang="zh-CN" dirty="0" smtClean="0"/>
              <a:t>find()</a:t>
            </a:r>
          </a:p>
          <a:p>
            <a:pPr lvl="1"/>
            <a:r>
              <a:rPr kumimoji="1" lang="en-US" altLang="zh-CN" dirty="0"/>
              <a:t>	</a:t>
            </a:r>
            <a:r>
              <a:rPr kumimoji="1" lang="zh-CN" altLang="en-US" dirty="0" smtClean="0"/>
              <a:t>②与</a:t>
            </a:r>
            <a:r>
              <a:rPr kumimoji="1" lang="en-US" altLang="zh-CN" dirty="0" smtClean="0"/>
              <a:t>find()</a:t>
            </a:r>
            <a:r>
              <a:rPr kumimoji="1" lang="zh-CN" altLang="en-US" dirty="0" smtClean="0"/>
              <a:t>操作的区别在与查询结果可以进行后续操作，而</a:t>
            </a:r>
            <a:r>
              <a:rPr kumimoji="1" lang="en-US" altLang="zh-CN" dirty="0" smtClean="0"/>
              <a:t>find</a:t>
            </a:r>
            <a:r>
              <a:rPr kumimoji="1" lang="zh-CN" altLang="en-US" dirty="0" smtClean="0"/>
              <a:t>不可以</a:t>
            </a:r>
            <a:endParaRPr kumimoji="1" lang="en-US" altLang="zh-CN" dirty="0" smtClean="0"/>
          </a:p>
          <a:p>
            <a:pPr lvl="1"/>
            <a:r>
              <a:rPr kumimoji="1" lang="en-US" altLang="zh-CN" dirty="0"/>
              <a:t>	</a:t>
            </a:r>
            <a:endParaRPr kumimoji="1" lang="en-US" altLang="zh-CN" dirty="0" smtClean="0"/>
          </a:p>
          <a:p>
            <a:pPr lvl="1"/>
            <a:r>
              <a:rPr kumimoji="1" lang="en-US" altLang="zh-CN" dirty="0"/>
              <a:t>	</a:t>
            </a:r>
            <a:r>
              <a:rPr kumimoji="1" lang="en-US" altLang="zh-CN" dirty="0" err="1" smtClean="0"/>
              <a:t>db.colname.aggregate</a:t>
            </a:r>
            <a:r>
              <a:rPr kumimoji="1" lang="en-US" altLang="zh-CN" dirty="0" smtClean="0"/>
              <a:t>([{$</a:t>
            </a:r>
            <a:r>
              <a:rPr kumimoji="1" lang="en-US" altLang="zh-CN" dirty="0" smtClean="0"/>
              <a:t>match:{key:{$</a:t>
            </a:r>
            <a:r>
              <a:rPr kumimoji="1" lang="en-US" altLang="zh-CN" dirty="0" err="1" smtClean="0"/>
              <a:t>gt:n</a:t>
            </a:r>
            <a:r>
              <a:rPr kumimoji="1" lang="en-US" altLang="zh-CN" dirty="0" smtClean="0"/>
              <a:t>}}}])</a:t>
            </a:r>
            <a:endParaRPr kumimoji="1" lang="en-US" altLang="zh-CN" dirty="0"/>
          </a:p>
          <a:p>
            <a:pPr lvl="1"/>
            <a:r>
              <a:rPr kumimoji="1" lang="en-US" altLang="zh-CN" dirty="0" smtClean="0"/>
              <a:t>	</a:t>
            </a:r>
            <a:r>
              <a:rPr kumimoji="1" lang="zh-CN" altLang="en-US" dirty="0" smtClean="0"/>
              <a:t>查找</a:t>
            </a:r>
            <a:r>
              <a:rPr kumimoji="1" lang="en-US" altLang="zh-CN" dirty="0" smtClean="0"/>
              <a:t>key</a:t>
            </a:r>
            <a:r>
              <a:rPr kumimoji="1" lang="zh-CN" altLang="en-US" dirty="0" smtClean="0"/>
              <a:t>的值大于</a:t>
            </a:r>
            <a:r>
              <a:rPr kumimoji="1" lang="en-US" altLang="zh-CN" dirty="0" smtClean="0"/>
              <a:t>n</a:t>
            </a:r>
            <a:r>
              <a:rPr kumimoji="1" lang="zh-CN" altLang="en-US" dirty="0" smtClean="0"/>
              <a:t>的数据，前面的运算符在这里都可以使用</a:t>
            </a:r>
            <a:endParaRPr kumimoji="1" lang="en-US" altLang="zh-CN" dirty="0" smtClean="0"/>
          </a:p>
          <a:p>
            <a:pPr lvl="1"/>
            <a:endParaRPr kumimoji="1" lang="en-US" altLang="zh-CN" dirty="0"/>
          </a:p>
          <a:p>
            <a:pPr lvl="1"/>
            <a:endParaRPr kumimoji="1" lang="en-US" altLang="zh-CN" dirty="0" smtClean="0"/>
          </a:p>
          <a:p>
            <a:pPr lvl="1"/>
            <a:r>
              <a:rPr kumimoji="1" lang="en-US" altLang="zh-CN" dirty="0" smtClean="0"/>
              <a:t>7.3.3</a:t>
            </a:r>
            <a:r>
              <a:rPr kumimoji="1" lang="zh-CN" altLang="en-US" dirty="0"/>
              <a:t> </a:t>
            </a:r>
            <a:r>
              <a:rPr kumimoji="1" lang="en-US" altLang="zh-CN" dirty="0"/>
              <a:t>$</a:t>
            </a:r>
            <a:r>
              <a:rPr kumimoji="1" lang="en-US" altLang="zh-CN" dirty="0" smtClean="0"/>
              <a:t>project</a:t>
            </a:r>
          </a:p>
          <a:p>
            <a:pPr lvl="1"/>
            <a:r>
              <a:rPr kumimoji="1" lang="en-US" altLang="zh-CN" dirty="0"/>
              <a:t>	</a:t>
            </a:r>
            <a:r>
              <a:rPr kumimoji="1" lang="zh-CN" altLang="en-US" dirty="0" smtClean="0"/>
              <a:t>功能类似于查询之后的投影操作</a:t>
            </a:r>
            <a:endParaRPr kumimoji="1" lang="en-US" altLang="zh-CN" dirty="0"/>
          </a:p>
          <a:p>
            <a:pPr lvl="1"/>
            <a:r>
              <a:rPr kumimoji="1" lang="en-US" altLang="zh-CN" dirty="0" smtClean="0"/>
              <a:t>	</a:t>
            </a:r>
            <a:r>
              <a:rPr kumimoji="1" lang="en-US" altLang="zh-CN" dirty="0" err="1" smtClean="0"/>
              <a:t>db.colname.aggregate</a:t>
            </a:r>
            <a:r>
              <a:rPr kumimoji="1" lang="en-US" altLang="zh-CN" dirty="0" smtClean="0"/>
              <a:t>(</a:t>
            </a:r>
          </a:p>
          <a:p>
            <a:pPr lvl="1"/>
            <a:r>
              <a:rPr kumimoji="1" lang="en-US" altLang="zh-CN" dirty="0"/>
              <a:t>	</a:t>
            </a:r>
            <a:r>
              <a:rPr kumimoji="1" lang="en-US" altLang="zh-CN" dirty="0" smtClean="0"/>
              <a:t>	{$match:{key:{$</a:t>
            </a:r>
            <a:r>
              <a:rPr kumimoji="1" lang="en-US" altLang="zh-CN" dirty="0" err="1" smtClean="0"/>
              <a:t>gt:n</a:t>
            </a:r>
            <a:r>
              <a:rPr kumimoji="1" lang="en-US" altLang="zh-CN" dirty="0" smtClean="0"/>
              <a:t>}}},</a:t>
            </a:r>
          </a:p>
          <a:p>
            <a:pPr lvl="1"/>
            <a:r>
              <a:rPr kumimoji="1" lang="en-US" altLang="zh-CN" dirty="0"/>
              <a:t>	</a:t>
            </a:r>
            <a:r>
              <a:rPr kumimoji="1" lang="en-US" altLang="zh-CN" dirty="0" smtClean="0"/>
              <a:t>	{$project:{_id:0}}</a:t>
            </a:r>
          </a:p>
          <a:p>
            <a:pPr lvl="1"/>
            <a:r>
              <a:rPr kumimoji="1" lang="en-US" altLang="zh-CN" dirty="0"/>
              <a:t>	</a:t>
            </a:r>
            <a:r>
              <a:rPr kumimoji="1" lang="en-US" altLang="zh-CN" dirty="0" smtClean="0"/>
              <a:t>)</a:t>
            </a:r>
          </a:p>
          <a:p>
            <a:pPr lvl="1"/>
            <a:r>
              <a:rPr kumimoji="1" lang="en-US" altLang="zh-CN" dirty="0"/>
              <a:t>	</a:t>
            </a:r>
            <a:r>
              <a:rPr kumimoji="1" lang="zh-CN" altLang="en-US" dirty="0" smtClean="0"/>
              <a:t>使用</a:t>
            </a:r>
            <a:r>
              <a:rPr kumimoji="1" lang="en-US" altLang="zh-CN" dirty="0" smtClean="0"/>
              <a:t>match</a:t>
            </a:r>
            <a:r>
              <a:rPr kumimoji="1" lang="zh-CN" altLang="en-US" dirty="0" smtClean="0"/>
              <a:t>进行比对过滤之后的结果经过</a:t>
            </a:r>
            <a:r>
              <a:rPr kumimoji="1" lang="en-US" altLang="zh-CN" dirty="0" smtClean="0"/>
              <a:t>project</a:t>
            </a:r>
            <a:r>
              <a:rPr kumimoji="1" lang="zh-CN" altLang="en-US" dirty="0" smtClean="0"/>
              <a:t>进行字段筛选之后再输出出来</a:t>
            </a:r>
            <a:endParaRPr kumimoji="1" lang="en-US" altLang="zh-CN" dirty="0"/>
          </a:p>
        </p:txBody>
      </p:sp>
    </p:spTree>
    <p:extLst>
      <p:ext uri="{BB962C8B-B14F-4D97-AF65-F5344CB8AC3E}">
        <p14:creationId xmlns:p14="http://schemas.microsoft.com/office/powerpoint/2010/main" val="638306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692696"/>
            <a:ext cx="8229600" cy="461665"/>
          </a:xfrm>
          <a:prstGeom prst="rect">
            <a:avLst/>
          </a:prstGeom>
        </p:spPr>
        <p:txBody>
          <a:bodyPr wrap="square">
            <a:spAutoFit/>
          </a:bodyPr>
          <a:lstStyle/>
          <a:p>
            <a:r>
              <a:rPr lang="en-US" altLang="zh-CN" sz="2400" dirty="0" smtClean="0"/>
              <a:t>7.MongoDB</a:t>
            </a:r>
            <a:r>
              <a:rPr lang="zh-CN" altLang="en-US" sz="2400" dirty="0" smtClean="0"/>
              <a:t>的聚合运算</a:t>
            </a:r>
            <a:endParaRPr lang="en-US" altLang="zh-CN" sz="2400" dirty="0" smtClean="0"/>
          </a:p>
        </p:txBody>
      </p:sp>
      <p:sp>
        <p:nvSpPr>
          <p:cNvPr id="2" name="文本框 1"/>
          <p:cNvSpPr txBox="1"/>
          <p:nvPr/>
        </p:nvSpPr>
        <p:spPr>
          <a:xfrm>
            <a:off x="755576" y="1160091"/>
            <a:ext cx="8260232" cy="5078313"/>
          </a:xfrm>
          <a:prstGeom prst="rect">
            <a:avLst/>
          </a:prstGeom>
          <a:noFill/>
        </p:spPr>
        <p:txBody>
          <a:bodyPr wrap="square" rtlCol="0">
            <a:spAutoFit/>
          </a:bodyPr>
          <a:lstStyle/>
          <a:p>
            <a:r>
              <a:rPr kumimoji="1" lang="en-US" altLang="zh-CN" dirty="0" smtClean="0"/>
              <a:t>7.3</a:t>
            </a:r>
            <a:r>
              <a:rPr kumimoji="1" lang="zh-CN" altLang="en-US" dirty="0" smtClean="0"/>
              <a:t> 常见管道</a:t>
            </a:r>
            <a:endParaRPr kumimoji="1" lang="en-US" altLang="zh-CN" dirty="0" smtClean="0"/>
          </a:p>
          <a:p>
            <a:pPr lvl="1"/>
            <a:r>
              <a:rPr kumimoji="1" lang="en-US" altLang="zh-CN" dirty="0" smtClean="0"/>
              <a:t>7.3.4</a:t>
            </a:r>
            <a:r>
              <a:rPr kumimoji="1" lang="zh-CN" altLang="en-US" dirty="0" smtClean="0"/>
              <a:t> </a:t>
            </a:r>
            <a:r>
              <a:rPr kumimoji="1" lang="en-US" altLang="zh-CN" dirty="0" smtClean="0"/>
              <a:t>$limit</a:t>
            </a:r>
          </a:p>
          <a:p>
            <a:pPr lvl="1"/>
            <a:r>
              <a:rPr kumimoji="1" lang="en-US" altLang="zh-CN" dirty="0"/>
              <a:t>	</a:t>
            </a:r>
            <a:r>
              <a:rPr kumimoji="1" lang="zh-CN" altLang="en-US" dirty="0" smtClean="0"/>
              <a:t>①功能同查询之后的</a:t>
            </a:r>
            <a:r>
              <a:rPr kumimoji="1" lang="en-US" altLang="zh-CN" dirty="0" smtClean="0"/>
              <a:t>limit</a:t>
            </a:r>
            <a:r>
              <a:rPr kumimoji="1" lang="zh-CN" altLang="en-US" dirty="0" smtClean="0"/>
              <a:t>操作，返回规定的数据量</a:t>
            </a:r>
            <a:endParaRPr kumimoji="1" lang="en-US" altLang="zh-CN" dirty="0" smtClean="0"/>
          </a:p>
          <a:p>
            <a:pPr lvl="1"/>
            <a:r>
              <a:rPr kumimoji="1" lang="en-US" altLang="zh-CN" dirty="0"/>
              <a:t>	</a:t>
            </a:r>
            <a:endParaRPr kumimoji="1" lang="en-US" altLang="zh-CN" dirty="0" smtClean="0"/>
          </a:p>
          <a:p>
            <a:pPr lvl="1"/>
            <a:r>
              <a:rPr kumimoji="1" lang="en-US" altLang="zh-CN" dirty="0"/>
              <a:t>	</a:t>
            </a:r>
            <a:r>
              <a:rPr kumimoji="1" lang="en-US" altLang="zh-CN" dirty="0" err="1" smtClean="0"/>
              <a:t>db.colname.aggregate</a:t>
            </a:r>
            <a:r>
              <a:rPr kumimoji="1" lang="en-US" altLang="zh-CN" dirty="0" smtClean="0"/>
              <a:t>(</a:t>
            </a:r>
          </a:p>
          <a:p>
            <a:pPr lvl="1"/>
            <a:r>
              <a:rPr kumimoji="1" lang="en-US" altLang="zh-CN" dirty="0"/>
              <a:t>	</a:t>
            </a:r>
            <a:r>
              <a:rPr kumimoji="1" lang="en-US" altLang="zh-CN" dirty="0" smtClean="0"/>
              <a:t>	{$match:{key:{$</a:t>
            </a:r>
            <a:r>
              <a:rPr kumimoji="1" lang="en-US" altLang="zh-CN" dirty="0" err="1" smtClean="0"/>
              <a:t>gt:n</a:t>
            </a:r>
            <a:r>
              <a:rPr kumimoji="1" lang="en-US" altLang="zh-CN" dirty="0" smtClean="0"/>
              <a:t>}}},</a:t>
            </a:r>
          </a:p>
          <a:p>
            <a:pPr lvl="1"/>
            <a:r>
              <a:rPr kumimoji="1" lang="en-US" altLang="zh-CN" dirty="0"/>
              <a:t>	</a:t>
            </a:r>
            <a:r>
              <a:rPr kumimoji="1" lang="en-US" altLang="zh-CN" dirty="0" smtClean="0"/>
              <a:t>	{$</a:t>
            </a:r>
            <a:r>
              <a:rPr kumimoji="1" lang="en-US" altLang="zh-CN" dirty="0" err="1" smtClean="0"/>
              <a:t>limit:n</a:t>
            </a:r>
            <a:r>
              <a:rPr kumimoji="1" lang="en-US" altLang="zh-CN" dirty="0" smtClean="0"/>
              <a:t>}</a:t>
            </a:r>
          </a:p>
          <a:p>
            <a:pPr lvl="1"/>
            <a:r>
              <a:rPr kumimoji="1" lang="en-US" altLang="zh-CN" dirty="0"/>
              <a:t>	</a:t>
            </a:r>
            <a:r>
              <a:rPr kumimoji="1" lang="en-US" altLang="zh-CN" dirty="0" smtClean="0"/>
              <a:t>)</a:t>
            </a:r>
          </a:p>
          <a:p>
            <a:pPr lvl="1"/>
            <a:endParaRPr kumimoji="1" lang="en-US" altLang="zh-CN" dirty="0" smtClean="0"/>
          </a:p>
          <a:p>
            <a:pPr lvl="1"/>
            <a:r>
              <a:rPr kumimoji="1" lang="en-US" altLang="zh-CN" dirty="0" smtClean="0"/>
              <a:t>7.3.5</a:t>
            </a:r>
            <a:r>
              <a:rPr kumimoji="1" lang="zh-CN" altLang="en-US" dirty="0" smtClean="0"/>
              <a:t> </a:t>
            </a:r>
            <a:r>
              <a:rPr kumimoji="1" lang="en-US" altLang="zh-CN" dirty="0" smtClean="0"/>
              <a:t>$skip</a:t>
            </a:r>
          </a:p>
          <a:p>
            <a:pPr lvl="1"/>
            <a:r>
              <a:rPr kumimoji="1" lang="en-US" altLang="zh-CN" dirty="0"/>
              <a:t>	</a:t>
            </a:r>
            <a:r>
              <a:rPr kumimoji="1" lang="zh-CN" altLang="en-US" dirty="0" smtClean="0"/>
              <a:t>跳过指定数量的文档</a:t>
            </a:r>
            <a:endParaRPr kumimoji="1" lang="en-US" altLang="zh-CN" dirty="0" smtClean="0"/>
          </a:p>
          <a:p>
            <a:pPr lvl="1"/>
            <a:r>
              <a:rPr kumimoji="1" lang="en-US" altLang="zh-CN" dirty="0"/>
              <a:t>	</a:t>
            </a:r>
            <a:endParaRPr kumimoji="1" lang="en-US" altLang="zh-CN" dirty="0" smtClean="0"/>
          </a:p>
          <a:p>
            <a:pPr lvl="1"/>
            <a:r>
              <a:rPr kumimoji="1" lang="en-US" altLang="zh-CN" dirty="0"/>
              <a:t>	</a:t>
            </a:r>
            <a:r>
              <a:rPr kumimoji="1" lang="en-US" altLang="zh-CN" dirty="0" err="1" smtClean="0"/>
              <a:t>db.colname.aggregate</a:t>
            </a:r>
            <a:r>
              <a:rPr kumimoji="1" lang="en-US" altLang="zh-CN" dirty="0" smtClean="0"/>
              <a:t>(</a:t>
            </a:r>
          </a:p>
          <a:p>
            <a:pPr lvl="1"/>
            <a:r>
              <a:rPr kumimoji="1" lang="en-US" altLang="zh-CN" dirty="0"/>
              <a:t>	</a:t>
            </a:r>
            <a:r>
              <a:rPr kumimoji="1" lang="en-US" altLang="zh-CN" dirty="0" smtClean="0"/>
              <a:t>	</a:t>
            </a:r>
            <a:r>
              <a:rPr kumimoji="1" lang="en-US" altLang="zh-CN" dirty="0"/>
              <a:t>{$match:{key:{$</a:t>
            </a:r>
            <a:r>
              <a:rPr kumimoji="1" lang="en-US" altLang="zh-CN" dirty="0" err="1"/>
              <a:t>gt:n</a:t>
            </a:r>
            <a:r>
              <a:rPr kumimoji="1" lang="en-US" altLang="zh-CN" dirty="0" smtClean="0"/>
              <a:t>}}},</a:t>
            </a:r>
          </a:p>
          <a:p>
            <a:pPr lvl="1"/>
            <a:r>
              <a:rPr kumimoji="1" lang="en-US" altLang="zh-CN" dirty="0"/>
              <a:t>	</a:t>
            </a:r>
            <a:r>
              <a:rPr kumimoji="1" lang="en-US" altLang="zh-CN" dirty="0" smtClean="0"/>
              <a:t>	{$</a:t>
            </a:r>
            <a:r>
              <a:rPr kumimoji="1" lang="en-US" altLang="zh-CN" dirty="0" err="1" smtClean="0"/>
              <a:t>skip:n</a:t>
            </a:r>
            <a:r>
              <a:rPr kumimoji="1" lang="en-US" altLang="zh-CN" dirty="0" smtClean="0"/>
              <a:t>}</a:t>
            </a:r>
            <a:endParaRPr kumimoji="1" lang="en-US" altLang="zh-CN" dirty="0"/>
          </a:p>
          <a:p>
            <a:pPr lvl="1"/>
            <a:r>
              <a:rPr kumimoji="1" lang="en-US" altLang="zh-CN" dirty="0"/>
              <a:t>	</a:t>
            </a:r>
            <a:r>
              <a:rPr kumimoji="1" lang="en-US" altLang="zh-CN" dirty="0" smtClean="0"/>
              <a:t>)</a:t>
            </a:r>
          </a:p>
          <a:p>
            <a:pPr lvl="1"/>
            <a:r>
              <a:rPr kumimoji="1" lang="en-US" altLang="zh-CN" dirty="0"/>
              <a:t>	</a:t>
            </a:r>
            <a:r>
              <a:rPr kumimoji="1" lang="zh-CN" altLang="en-US" dirty="0" smtClean="0"/>
              <a:t>在这里需要注意的是</a:t>
            </a:r>
            <a:r>
              <a:rPr kumimoji="1" lang="en-US" altLang="zh-CN" dirty="0" smtClean="0"/>
              <a:t>skip</a:t>
            </a:r>
            <a:r>
              <a:rPr kumimoji="1" lang="zh-CN" altLang="en-US" dirty="0" smtClean="0"/>
              <a:t>与</a:t>
            </a:r>
            <a:r>
              <a:rPr kumimoji="1" lang="en-US" altLang="zh-CN" dirty="0" smtClean="0"/>
              <a:t>limit</a:t>
            </a:r>
            <a:r>
              <a:rPr kumimoji="1" lang="zh-CN" altLang="en-US" dirty="0" smtClean="0"/>
              <a:t>的配合使用与</a:t>
            </a:r>
            <a:r>
              <a:rPr kumimoji="1" lang="en-US" altLang="zh-CN" dirty="0" smtClean="0"/>
              <a:t>find</a:t>
            </a:r>
            <a:r>
              <a:rPr kumimoji="1" lang="zh-CN" altLang="en-US" dirty="0" smtClean="0"/>
              <a:t>中是不同的</a:t>
            </a:r>
            <a:r>
              <a:rPr kumimoji="1" lang="en-US" altLang="zh-CN" dirty="0" smtClean="0"/>
              <a:t>,</a:t>
            </a:r>
            <a:r>
              <a:rPr kumimoji="1" lang="zh-CN" altLang="en-US" dirty="0" smtClean="0"/>
              <a:t>管道是依次执行的，需要根据业务需要进行配置</a:t>
            </a:r>
            <a:endParaRPr kumimoji="1" lang="en-US" altLang="zh-CN" dirty="0" smtClean="0"/>
          </a:p>
        </p:txBody>
      </p:sp>
    </p:spTree>
    <p:extLst>
      <p:ext uri="{BB962C8B-B14F-4D97-AF65-F5344CB8AC3E}">
        <p14:creationId xmlns:p14="http://schemas.microsoft.com/office/powerpoint/2010/main" val="1708706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692696"/>
            <a:ext cx="8229600" cy="461665"/>
          </a:xfrm>
          <a:prstGeom prst="rect">
            <a:avLst/>
          </a:prstGeom>
        </p:spPr>
        <p:txBody>
          <a:bodyPr wrap="square">
            <a:spAutoFit/>
          </a:bodyPr>
          <a:lstStyle/>
          <a:p>
            <a:r>
              <a:rPr lang="en-US" altLang="zh-CN" sz="2400" dirty="0" smtClean="0"/>
              <a:t>7.MongoDB</a:t>
            </a:r>
            <a:r>
              <a:rPr lang="zh-CN" altLang="en-US" sz="2400" dirty="0" smtClean="0"/>
              <a:t>的聚合运算</a:t>
            </a:r>
            <a:endParaRPr lang="en-US" altLang="zh-CN" sz="2400" dirty="0" smtClean="0"/>
          </a:p>
        </p:txBody>
      </p:sp>
      <p:sp>
        <p:nvSpPr>
          <p:cNvPr id="2" name="文本框 1"/>
          <p:cNvSpPr txBox="1"/>
          <p:nvPr/>
        </p:nvSpPr>
        <p:spPr>
          <a:xfrm>
            <a:off x="755576" y="1155928"/>
            <a:ext cx="8260232" cy="4524315"/>
          </a:xfrm>
          <a:prstGeom prst="rect">
            <a:avLst/>
          </a:prstGeom>
          <a:noFill/>
        </p:spPr>
        <p:txBody>
          <a:bodyPr wrap="square" rtlCol="0">
            <a:spAutoFit/>
          </a:bodyPr>
          <a:lstStyle/>
          <a:p>
            <a:r>
              <a:rPr kumimoji="1" lang="en-US" altLang="zh-CN" dirty="0" smtClean="0"/>
              <a:t>7.3</a:t>
            </a:r>
            <a:r>
              <a:rPr kumimoji="1" lang="zh-CN" altLang="en-US" dirty="0" smtClean="0"/>
              <a:t> 常见管道</a:t>
            </a:r>
            <a:endParaRPr kumimoji="1" lang="en-US" altLang="zh-CN" dirty="0" smtClean="0"/>
          </a:p>
          <a:p>
            <a:pPr lvl="1"/>
            <a:r>
              <a:rPr kumimoji="1" lang="en-US" altLang="zh-CN" dirty="0" smtClean="0"/>
              <a:t>7.3.6</a:t>
            </a:r>
            <a:r>
              <a:rPr kumimoji="1" lang="zh-CN" altLang="en-US" dirty="0" smtClean="0"/>
              <a:t> </a:t>
            </a:r>
            <a:r>
              <a:rPr kumimoji="1" lang="en-US" altLang="zh-CN" dirty="0" smtClean="0"/>
              <a:t>$</a:t>
            </a:r>
            <a:r>
              <a:rPr kumimoji="1" lang="en-US" altLang="zh-CN" dirty="0" smtClean="0"/>
              <a:t>sort</a:t>
            </a:r>
            <a:endParaRPr kumimoji="1" lang="en-US" altLang="zh-CN" dirty="0" smtClean="0"/>
          </a:p>
          <a:p>
            <a:pPr lvl="1"/>
            <a:r>
              <a:rPr kumimoji="1" lang="en-US" altLang="zh-CN" dirty="0"/>
              <a:t>	</a:t>
            </a:r>
            <a:r>
              <a:rPr kumimoji="1" lang="zh-CN" altLang="en-US" dirty="0" smtClean="0"/>
              <a:t>功能同</a:t>
            </a:r>
            <a:r>
              <a:rPr kumimoji="1" lang="en-US" altLang="zh-CN" dirty="0" smtClean="0"/>
              <a:t>find</a:t>
            </a:r>
            <a:r>
              <a:rPr kumimoji="1" lang="zh-CN" altLang="en-US" dirty="0" smtClean="0"/>
              <a:t>的排序操作，对数据进行排序</a:t>
            </a:r>
            <a:endParaRPr kumimoji="1" lang="en-US" altLang="zh-CN" dirty="0" smtClean="0"/>
          </a:p>
          <a:p>
            <a:pPr lvl="1"/>
            <a:r>
              <a:rPr kumimoji="1" lang="en-US" altLang="zh-CN" dirty="0"/>
              <a:t>	</a:t>
            </a:r>
            <a:endParaRPr kumimoji="1" lang="en-US" altLang="zh-CN" dirty="0" smtClean="0"/>
          </a:p>
          <a:p>
            <a:pPr lvl="1"/>
            <a:r>
              <a:rPr kumimoji="1" lang="en-US" altLang="zh-CN" dirty="0"/>
              <a:t>	</a:t>
            </a:r>
            <a:r>
              <a:rPr kumimoji="1" lang="en-US" altLang="zh-CN" dirty="0" err="1" smtClean="0"/>
              <a:t>db.colname.aggregate</a:t>
            </a:r>
            <a:r>
              <a:rPr kumimoji="1" lang="en-US" altLang="zh-CN" dirty="0" smtClean="0"/>
              <a:t>([</a:t>
            </a:r>
            <a:endParaRPr kumimoji="1" lang="en-US" altLang="zh-CN" dirty="0" smtClean="0"/>
          </a:p>
          <a:p>
            <a:pPr lvl="1"/>
            <a:r>
              <a:rPr kumimoji="1" lang="en-US" altLang="zh-CN" dirty="0"/>
              <a:t>	</a:t>
            </a:r>
            <a:r>
              <a:rPr kumimoji="1" lang="en-US" altLang="zh-CN" dirty="0" smtClean="0"/>
              <a:t>	</a:t>
            </a:r>
            <a:r>
              <a:rPr kumimoji="1" lang="en-US" altLang="zh-CN" dirty="0"/>
              <a:t>{$match:{key:{$</a:t>
            </a:r>
            <a:r>
              <a:rPr kumimoji="1" lang="en-US" altLang="zh-CN" dirty="0" err="1"/>
              <a:t>gt:n</a:t>
            </a:r>
            <a:r>
              <a:rPr kumimoji="1" lang="en-US" altLang="zh-CN" dirty="0" smtClean="0"/>
              <a:t>}}},</a:t>
            </a:r>
          </a:p>
          <a:p>
            <a:pPr lvl="1"/>
            <a:r>
              <a:rPr kumimoji="1" lang="en-US" altLang="zh-CN" dirty="0"/>
              <a:t>	</a:t>
            </a:r>
            <a:r>
              <a:rPr kumimoji="1" lang="en-US" altLang="zh-CN" dirty="0" smtClean="0"/>
              <a:t>	{$sort:{key1:1,key2:-1}}</a:t>
            </a:r>
            <a:endParaRPr kumimoji="1" lang="en-US" altLang="zh-CN" dirty="0"/>
          </a:p>
          <a:p>
            <a:pPr lvl="1"/>
            <a:r>
              <a:rPr kumimoji="1" lang="en-US" altLang="zh-CN" dirty="0"/>
              <a:t>	</a:t>
            </a:r>
            <a:r>
              <a:rPr kumimoji="1" lang="en-US" altLang="zh-CN" dirty="0" smtClean="0"/>
              <a:t>])</a:t>
            </a:r>
            <a:endParaRPr kumimoji="1" lang="en-US" altLang="zh-CN" dirty="0" smtClean="0"/>
          </a:p>
          <a:p>
            <a:pPr lvl="1"/>
            <a:endParaRPr kumimoji="1" lang="en-US" altLang="zh-CN" dirty="0"/>
          </a:p>
          <a:p>
            <a:pPr lvl="1"/>
            <a:r>
              <a:rPr kumimoji="1" lang="en-US" altLang="zh-CN" dirty="0" smtClean="0"/>
              <a:t>7.3.7</a:t>
            </a:r>
            <a:r>
              <a:rPr kumimoji="1" lang="zh-CN" altLang="en-US" dirty="0" smtClean="0"/>
              <a:t> </a:t>
            </a:r>
            <a:r>
              <a:rPr kumimoji="1" lang="en-US" altLang="zh-CN" dirty="0" smtClean="0"/>
              <a:t>$unwind</a:t>
            </a:r>
          </a:p>
          <a:p>
            <a:pPr lvl="1"/>
            <a:r>
              <a:rPr kumimoji="1" lang="en-US" altLang="zh-CN" dirty="0"/>
              <a:t>	</a:t>
            </a:r>
            <a:r>
              <a:rPr kumimoji="1" lang="zh-CN" altLang="en-US" dirty="0" smtClean="0"/>
              <a:t>拆分字段值为列表的字段</a:t>
            </a:r>
            <a:endParaRPr kumimoji="1" lang="en-US" altLang="zh-CN" dirty="0" smtClean="0"/>
          </a:p>
          <a:p>
            <a:pPr lvl="1"/>
            <a:r>
              <a:rPr kumimoji="1" lang="en-US" altLang="zh-CN" dirty="0"/>
              <a:t>	</a:t>
            </a:r>
            <a:r>
              <a:rPr kumimoji="1" lang="en-US" altLang="zh-CN" dirty="0" err="1" smtClean="0"/>
              <a:t>db.colname.aggregate</a:t>
            </a:r>
            <a:r>
              <a:rPr kumimoji="1" lang="en-US" altLang="zh-CN" dirty="0" smtClean="0"/>
              <a:t>([</a:t>
            </a:r>
            <a:endParaRPr kumimoji="1" lang="en-US" altLang="zh-CN" dirty="0" smtClean="0"/>
          </a:p>
          <a:p>
            <a:pPr lvl="1"/>
            <a:r>
              <a:rPr kumimoji="1" lang="en-US" altLang="zh-CN" dirty="0"/>
              <a:t>	</a:t>
            </a:r>
            <a:r>
              <a:rPr kumimoji="1" lang="en-US" altLang="zh-CN" dirty="0" smtClean="0"/>
              <a:t>	{$match:{key:{$</a:t>
            </a:r>
            <a:r>
              <a:rPr kumimoji="1" lang="en-US" altLang="zh-CN" dirty="0" err="1" smtClean="0"/>
              <a:t>gt:n</a:t>
            </a:r>
            <a:r>
              <a:rPr kumimoji="1" lang="en-US" altLang="zh-CN" dirty="0" smtClean="0"/>
              <a:t>}}},</a:t>
            </a:r>
          </a:p>
          <a:p>
            <a:pPr lvl="1"/>
            <a:r>
              <a:rPr kumimoji="1" lang="en-US" altLang="zh-CN" dirty="0"/>
              <a:t>	</a:t>
            </a:r>
            <a:r>
              <a:rPr kumimoji="1" lang="en-US" altLang="zh-CN" dirty="0" smtClean="0"/>
              <a:t>	{$unwind:”$key”}</a:t>
            </a:r>
          </a:p>
          <a:p>
            <a:pPr lvl="1"/>
            <a:r>
              <a:rPr kumimoji="1" lang="en-US" altLang="zh-CN" dirty="0"/>
              <a:t>	</a:t>
            </a:r>
            <a:r>
              <a:rPr kumimoji="1" lang="en-US" altLang="zh-CN" dirty="0" smtClean="0"/>
              <a:t>])</a:t>
            </a:r>
            <a:endParaRPr kumimoji="1" lang="en-US" altLang="zh-CN" dirty="0" smtClean="0"/>
          </a:p>
          <a:p>
            <a:pPr lvl="1"/>
            <a:r>
              <a:rPr kumimoji="1" lang="en-US" altLang="zh-CN" dirty="0"/>
              <a:t>	</a:t>
            </a:r>
            <a:r>
              <a:rPr kumimoji="1" lang="zh-CN" altLang="en-US" dirty="0" smtClean="0"/>
              <a:t>不包含该字段的数据</a:t>
            </a:r>
            <a:endParaRPr kumimoji="1" lang="en-US" altLang="zh-CN" dirty="0" smtClean="0"/>
          </a:p>
        </p:txBody>
      </p:sp>
    </p:spTree>
    <p:extLst>
      <p:ext uri="{BB962C8B-B14F-4D97-AF65-F5344CB8AC3E}">
        <p14:creationId xmlns:p14="http://schemas.microsoft.com/office/powerpoint/2010/main" val="1410864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692696"/>
            <a:ext cx="8229600" cy="461665"/>
          </a:xfrm>
          <a:prstGeom prst="rect">
            <a:avLst/>
          </a:prstGeom>
        </p:spPr>
        <p:txBody>
          <a:bodyPr wrap="square">
            <a:spAutoFit/>
          </a:bodyPr>
          <a:lstStyle/>
          <a:p>
            <a:r>
              <a:rPr lang="en-US" altLang="zh-CN" sz="2400" dirty="0" smtClean="0"/>
              <a:t>8.MongoDB</a:t>
            </a:r>
            <a:r>
              <a:rPr lang="zh-CN" altLang="en-US" sz="2400" dirty="0" smtClean="0"/>
              <a:t>的索引</a:t>
            </a:r>
            <a:endParaRPr lang="en-US" altLang="zh-CN" sz="2400" dirty="0" smtClean="0"/>
          </a:p>
        </p:txBody>
      </p:sp>
      <p:sp>
        <p:nvSpPr>
          <p:cNvPr id="2" name="文本框 1"/>
          <p:cNvSpPr txBox="1"/>
          <p:nvPr/>
        </p:nvSpPr>
        <p:spPr>
          <a:xfrm>
            <a:off x="776264" y="1154360"/>
            <a:ext cx="8260232" cy="3970318"/>
          </a:xfrm>
          <a:prstGeom prst="rect">
            <a:avLst/>
          </a:prstGeom>
          <a:noFill/>
        </p:spPr>
        <p:txBody>
          <a:bodyPr wrap="square" rtlCol="0">
            <a:spAutoFit/>
          </a:bodyPr>
          <a:lstStyle/>
          <a:p>
            <a:r>
              <a:rPr kumimoji="1" lang="en-US" altLang="zh-CN" dirty="0" smtClean="0"/>
              <a:t>8.1</a:t>
            </a:r>
            <a:r>
              <a:rPr kumimoji="1" lang="zh-CN" altLang="en-US" dirty="0" smtClean="0"/>
              <a:t> 为什么要使用索引</a:t>
            </a:r>
            <a:endParaRPr kumimoji="1" lang="en-US" altLang="zh-CN" dirty="0" smtClean="0"/>
          </a:p>
          <a:p>
            <a:r>
              <a:rPr kumimoji="1" lang="en-US" altLang="zh-CN" dirty="0"/>
              <a:t>	</a:t>
            </a:r>
            <a:r>
              <a:rPr kumimoji="1" lang="zh-CN" altLang="en-US" dirty="0" smtClean="0"/>
              <a:t>索引可以提升查询速度，提升数据库查询的性能</a:t>
            </a:r>
            <a:endParaRPr kumimoji="1" lang="en-US" altLang="zh-CN" dirty="0" smtClean="0"/>
          </a:p>
          <a:p>
            <a:endParaRPr kumimoji="1" lang="en-US" altLang="zh-CN" dirty="0" smtClean="0"/>
          </a:p>
          <a:p>
            <a:r>
              <a:rPr kumimoji="1" lang="en-US" altLang="zh-CN" dirty="0" smtClean="0"/>
              <a:t>8.2</a:t>
            </a:r>
            <a:r>
              <a:rPr kumimoji="1" lang="zh-CN" altLang="en-US" dirty="0" smtClean="0"/>
              <a:t> 索引的</a:t>
            </a:r>
            <a:r>
              <a:rPr kumimoji="1" lang="zh-CN" altLang="en-US" dirty="0" smtClean="0"/>
              <a:t>优点与</a:t>
            </a:r>
            <a:r>
              <a:rPr kumimoji="1" lang="zh-CN" altLang="en-US" dirty="0" smtClean="0"/>
              <a:t>缺点</a:t>
            </a:r>
            <a:r>
              <a:rPr kumimoji="1" lang="en-US" altLang="zh-CN" dirty="0" smtClean="0"/>
              <a:t>:</a:t>
            </a:r>
          </a:p>
          <a:p>
            <a:pPr lvl="1"/>
            <a:r>
              <a:rPr kumimoji="1" lang="zh-CN" altLang="en-US" dirty="0" smtClean="0"/>
              <a:t>优点</a:t>
            </a:r>
            <a:r>
              <a:rPr kumimoji="1" lang="en-US" altLang="zh-CN" dirty="0" smtClean="0"/>
              <a:t>:</a:t>
            </a:r>
          </a:p>
          <a:p>
            <a:r>
              <a:rPr kumimoji="1" lang="en-US" altLang="zh-CN" dirty="0"/>
              <a:t>	</a:t>
            </a:r>
            <a:r>
              <a:rPr kumimoji="1" lang="zh-CN" altLang="en-US" dirty="0" smtClean="0"/>
              <a:t>提高数据的查询速度</a:t>
            </a:r>
            <a:endParaRPr kumimoji="1" lang="en-US" altLang="zh-CN" dirty="0" smtClean="0"/>
          </a:p>
          <a:p>
            <a:pPr lvl="1"/>
            <a:r>
              <a:rPr kumimoji="1" lang="zh-CN" altLang="en-US" dirty="0" smtClean="0"/>
              <a:t>缺点</a:t>
            </a:r>
            <a:r>
              <a:rPr kumimoji="1" lang="en-US" altLang="zh-CN" dirty="0" smtClean="0"/>
              <a:t>:</a:t>
            </a:r>
          </a:p>
          <a:p>
            <a:r>
              <a:rPr kumimoji="1" lang="en-US" altLang="zh-CN" dirty="0" smtClean="0"/>
              <a:t>	</a:t>
            </a:r>
            <a:r>
              <a:rPr kumimoji="1" lang="zh-CN" altLang="en-US" dirty="0" smtClean="0"/>
              <a:t>牺牲了数据库的插入和更新速度</a:t>
            </a:r>
            <a:endParaRPr kumimoji="1" lang="en-US" altLang="zh-CN" dirty="0" smtClean="0"/>
          </a:p>
          <a:p>
            <a:endParaRPr kumimoji="1" lang="en-US" altLang="zh-CN" dirty="0"/>
          </a:p>
          <a:p>
            <a:r>
              <a:rPr kumimoji="1" lang="en-US" altLang="zh-CN" dirty="0" smtClean="0"/>
              <a:t>8.2</a:t>
            </a:r>
            <a:r>
              <a:rPr kumimoji="1" lang="zh-CN" altLang="en-US" dirty="0" smtClean="0"/>
              <a:t> 如何查看语句执行情况</a:t>
            </a:r>
            <a:endParaRPr kumimoji="1" lang="en-US" altLang="zh-CN" dirty="0" smtClean="0"/>
          </a:p>
          <a:p>
            <a:r>
              <a:rPr kumimoji="1" lang="en-US" altLang="zh-CN" dirty="0"/>
              <a:t>	</a:t>
            </a:r>
            <a:r>
              <a:rPr kumimoji="1" lang="zh-CN" altLang="en-US" dirty="0" smtClean="0"/>
              <a:t>在执行语句之后追加</a:t>
            </a:r>
            <a:r>
              <a:rPr kumimoji="1" lang="en-US" altLang="zh-CN" dirty="0" smtClean="0"/>
              <a:t>explain(),</a:t>
            </a:r>
            <a:r>
              <a:rPr kumimoji="1" lang="zh-CN" altLang="en-US" dirty="0" smtClean="0"/>
              <a:t>并且提供参数</a:t>
            </a:r>
            <a:r>
              <a:rPr kumimoji="1" lang="en-US" altLang="zh-CN" dirty="0" err="1" smtClean="0"/>
              <a:t>executionStats</a:t>
            </a:r>
            <a:endParaRPr kumimoji="1" lang="en-US" altLang="zh-CN" dirty="0" smtClean="0"/>
          </a:p>
          <a:p>
            <a:r>
              <a:rPr kumimoji="1" lang="en-US" altLang="zh-CN" dirty="0"/>
              <a:t>	</a:t>
            </a:r>
            <a:endParaRPr kumimoji="1" lang="en-US" altLang="zh-CN" dirty="0" smtClean="0"/>
          </a:p>
          <a:p>
            <a:r>
              <a:rPr kumimoji="1" lang="en-US" altLang="zh-CN" dirty="0"/>
              <a:t>	</a:t>
            </a:r>
            <a:r>
              <a:rPr kumimoji="1" lang="en-US" altLang="zh-CN" dirty="0" err="1" smtClean="0"/>
              <a:t>db.colname.find</a:t>
            </a:r>
            <a:r>
              <a:rPr kumimoji="1" lang="en-US" altLang="zh-CN" dirty="0" smtClean="0"/>
              <a:t>(query).explain(‘</a:t>
            </a:r>
            <a:r>
              <a:rPr kumimoji="1" lang="en-US" altLang="zh-CN" dirty="0" err="1" smtClean="0"/>
              <a:t>executionStats</a:t>
            </a:r>
            <a:r>
              <a:rPr kumimoji="1" lang="en-US" altLang="zh-CN" dirty="0" smtClean="0"/>
              <a:t>’)</a:t>
            </a:r>
          </a:p>
          <a:p>
            <a:r>
              <a:rPr kumimoji="1" lang="en-US" altLang="zh-CN" dirty="0" smtClean="0"/>
              <a:t>	</a:t>
            </a:r>
          </a:p>
        </p:txBody>
      </p:sp>
    </p:spTree>
    <p:extLst>
      <p:ext uri="{BB962C8B-B14F-4D97-AF65-F5344CB8AC3E}">
        <p14:creationId xmlns:p14="http://schemas.microsoft.com/office/powerpoint/2010/main" val="1906844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3350" y="707026"/>
            <a:ext cx="8229600" cy="461665"/>
          </a:xfrm>
          <a:prstGeom prst="rect">
            <a:avLst/>
          </a:prstGeom>
        </p:spPr>
        <p:txBody>
          <a:bodyPr wrap="square">
            <a:spAutoFit/>
          </a:bodyPr>
          <a:lstStyle/>
          <a:p>
            <a:r>
              <a:rPr lang="en-US" altLang="zh-CN" sz="2400" dirty="0" smtClean="0"/>
              <a:t>8.MongoDB</a:t>
            </a:r>
            <a:r>
              <a:rPr lang="zh-CN" altLang="en-US" sz="2400" dirty="0" smtClean="0"/>
              <a:t>的索引</a:t>
            </a:r>
            <a:endParaRPr lang="en-US" altLang="zh-CN" sz="2400" dirty="0" smtClean="0"/>
          </a:p>
        </p:txBody>
      </p:sp>
      <p:sp>
        <p:nvSpPr>
          <p:cNvPr id="2" name="文本框 1"/>
          <p:cNvSpPr txBox="1"/>
          <p:nvPr/>
        </p:nvSpPr>
        <p:spPr>
          <a:xfrm>
            <a:off x="472485" y="1197351"/>
            <a:ext cx="8568952" cy="5262979"/>
          </a:xfrm>
          <a:prstGeom prst="rect">
            <a:avLst/>
          </a:prstGeom>
          <a:noFill/>
        </p:spPr>
        <p:txBody>
          <a:bodyPr wrap="square" rtlCol="0">
            <a:spAutoFit/>
          </a:bodyPr>
          <a:lstStyle/>
          <a:p>
            <a:r>
              <a:rPr kumimoji="1" lang="en-US" altLang="zh-CN" dirty="0" smtClean="0"/>
              <a:t>8.3</a:t>
            </a:r>
            <a:r>
              <a:rPr kumimoji="1" lang="zh-CN" altLang="en-US" dirty="0" smtClean="0"/>
              <a:t> 索引的相关操作</a:t>
            </a:r>
            <a:endParaRPr kumimoji="1" lang="en-US" altLang="zh-CN" dirty="0" smtClean="0"/>
          </a:p>
          <a:p>
            <a:pPr lvl="1"/>
            <a:endParaRPr kumimoji="1" lang="en-US" altLang="zh-CN" dirty="0" smtClean="0"/>
          </a:p>
          <a:p>
            <a:pPr lvl="1"/>
            <a:r>
              <a:rPr kumimoji="1" lang="en-US" altLang="zh-CN" dirty="0" smtClean="0"/>
              <a:t>1.</a:t>
            </a:r>
            <a:r>
              <a:rPr kumimoji="1" lang="zh-CN" altLang="en-US" dirty="0" smtClean="0"/>
              <a:t>查看已存在的索引</a:t>
            </a:r>
            <a:endParaRPr kumimoji="1" lang="en-US" altLang="zh-CN" dirty="0" smtClean="0"/>
          </a:p>
          <a:p>
            <a:pPr lvl="1"/>
            <a:r>
              <a:rPr kumimoji="1" lang="en-US" altLang="zh-CN" dirty="0"/>
              <a:t>	</a:t>
            </a:r>
            <a:r>
              <a:rPr kumimoji="1" lang="en-US" altLang="zh-CN" dirty="0" smtClean="0"/>
              <a:t>db.colname.getIndexes()</a:t>
            </a:r>
          </a:p>
          <a:p>
            <a:pPr lvl="1"/>
            <a:endParaRPr kumimoji="1" lang="en-US" altLang="zh-CN" dirty="0" smtClean="0"/>
          </a:p>
          <a:p>
            <a:pPr lvl="1"/>
            <a:r>
              <a:rPr kumimoji="1" lang="en-US" altLang="zh-CN" dirty="0" smtClean="0"/>
              <a:t>2.</a:t>
            </a:r>
            <a:r>
              <a:rPr kumimoji="1" lang="zh-CN" altLang="en-US" dirty="0" smtClean="0"/>
              <a:t>创建索引</a:t>
            </a:r>
            <a:endParaRPr kumimoji="1" lang="en-US" altLang="zh-CN" dirty="0" smtClean="0"/>
          </a:p>
          <a:p>
            <a:pPr lvl="1"/>
            <a:r>
              <a:rPr kumimoji="1" lang="en-US" altLang="zh-CN" dirty="0"/>
              <a:t>	</a:t>
            </a:r>
            <a:r>
              <a:rPr kumimoji="1" lang="zh-CN" altLang="en-US" sz="1600" dirty="0" smtClean="0"/>
              <a:t>索引创建的通用规则</a:t>
            </a:r>
            <a:r>
              <a:rPr kumimoji="1" lang="en-US" altLang="zh-CN" sz="1600" dirty="0" smtClean="0"/>
              <a:t>:</a:t>
            </a:r>
          </a:p>
          <a:p>
            <a:pPr lvl="2"/>
            <a:r>
              <a:rPr kumimoji="1" lang="en-US" altLang="zh-CN" sz="1600" dirty="0" smtClean="0"/>
              <a:t>	</a:t>
            </a:r>
            <a:r>
              <a:rPr kumimoji="1" lang="zh-CN" altLang="en-US" sz="1600" dirty="0" smtClean="0"/>
              <a:t>①</a:t>
            </a:r>
            <a:r>
              <a:rPr kumimoji="1" lang="zh-CN" altLang="en-US" sz="1600" dirty="0"/>
              <a:t>创建索引使用的文档中键为设置索引的字段，值为</a:t>
            </a:r>
            <a:r>
              <a:rPr kumimoji="1" lang="en-US" altLang="zh-CN" sz="1600" dirty="0"/>
              <a:t>1</a:t>
            </a:r>
            <a:r>
              <a:rPr kumimoji="1" lang="zh-CN" altLang="en-US" sz="1600" dirty="0"/>
              <a:t>表示索引按照升序存储，值为</a:t>
            </a:r>
            <a:r>
              <a:rPr kumimoji="1" lang="en-US" altLang="zh-CN" sz="1600" dirty="0"/>
              <a:t>-1</a:t>
            </a:r>
            <a:r>
              <a:rPr kumimoji="1" lang="zh-CN" altLang="en-US" sz="1600" dirty="0"/>
              <a:t>则表示索引按照降序</a:t>
            </a:r>
            <a:r>
              <a:rPr kumimoji="1" lang="zh-CN" altLang="en-US" sz="1600" dirty="0" smtClean="0"/>
              <a:t>存储</a:t>
            </a:r>
            <a:endParaRPr kumimoji="1" lang="en-US" altLang="zh-CN" sz="1600" dirty="0"/>
          </a:p>
          <a:p>
            <a:pPr lvl="1"/>
            <a:r>
              <a:rPr kumimoji="1" lang="en-US" altLang="zh-CN" sz="1600" dirty="0" smtClean="0"/>
              <a:t>		</a:t>
            </a:r>
            <a:r>
              <a:rPr kumimoji="1" lang="zh-CN" altLang="en-US" sz="1600" dirty="0" smtClean="0"/>
              <a:t>②</a:t>
            </a:r>
            <a:r>
              <a:rPr kumimoji="1" lang="zh-CN" altLang="en-US" sz="1600" dirty="0"/>
              <a:t>当有大量数据时，创建索引会非常缓慢，因此可以后台创建索引，在创建索引的时候</a:t>
            </a:r>
            <a:r>
              <a:rPr kumimoji="1" lang="zh-CN" altLang="en-US" sz="1600" dirty="0" smtClean="0"/>
              <a:t>添加</a:t>
            </a:r>
            <a:r>
              <a:rPr kumimoji="1" lang="en-US" altLang="zh-CN" sz="1600" dirty="0"/>
              <a:t>{background:true</a:t>
            </a:r>
            <a:r>
              <a:rPr kumimoji="1" lang="en-US" altLang="zh-CN" sz="1600" dirty="0" smtClean="0"/>
              <a:t>}</a:t>
            </a:r>
            <a:endParaRPr kumimoji="1" lang="en-US" altLang="zh-CN" sz="1600" dirty="0"/>
          </a:p>
          <a:p>
            <a:pPr lvl="1"/>
            <a:endParaRPr kumimoji="1" lang="en-US" altLang="zh-CN" sz="1600" dirty="0" smtClean="0"/>
          </a:p>
          <a:p>
            <a:pPr lvl="1"/>
            <a:r>
              <a:rPr kumimoji="1" lang="en-US" altLang="zh-CN" dirty="0"/>
              <a:t>	</a:t>
            </a:r>
            <a:r>
              <a:rPr kumimoji="1" lang="zh-CN" altLang="en-US" sz="1600" dirty="0" smtClean="0"/>
              <a:t>单一索引</a:t>
            </a:r>
            <a:endParaRPr kumimoji="1" lang="en-US" altLang="zh-CN" sz="1600" dirty="0" smtClean="0"/>
          </a:p>
          <a:p>
            <a:r>
              <a:rPr kumimoji="1" lang="en-US" altLang="zh-CN" sz="1600" dirty="0"/>
              <a:t>	</a:t>
            </a:r>
            <a:r>
              <a:rPr kumimoji="1" lang="en-US" altLang="zh-CN" sz="1600" dirty="0" smtClean="0"/>
              <a:t>	db.colname.ensureIndex({key:1},{background:true})</a:t>
            </a:r>
          </a:p>
          <a:p>
            <a:endParaRPr kumimoji="1" lang="en-US" altLang="zh-CN" sz="1600" dirty="0" smtClean="0"/>
          </a:p>
          <a:p>
            <a:pPr lvl="1"/>
            <a:r>
              <a:rPr kumimoji="1" lang="en-US" altLang="zh-CN" sz="1600" dirty="0" smtClean="0"/>
              <a:t>	</a:t>
            </a:r>
            <a:r>
              <a:rPr kumimoji="1" lang="zh-CN" altLang="en-US" sz="1600" dirty="0"/>
              <a:t>联合索引</a:t>
            </a:r>
            <a:endParaRPr kumimoji="1" lang="en-US" altLang="zh-CN" sz="1600" dirty="0"/>
          </a:p>
          <a:p>
            <a:r>
              <a:rPr kumimoji="1" lang="en-US" altLang="zh-CN" sz="1600" dirty="0"/>
              <a:t>	</a:t>
            </a:r>
            <a:r>
              <a:rPr kumimoji="1" lang="en-US" altLang="zh-CN" sz="1600" dirty="0" smtClean="0"/>
              <a:t>	db.colname.ensureIndex</a:t>
            </a:r>
            <a:r>
              <a:rPr kumimoji="1" lang="en-US" altLang="zh-CN" sz="1600" dirty="0"/>
              <a:t>({key1:1,key2:1}</a:t>
            </a:r>
          </a:p>
          <a:p>
            <a:r>
              <a:rPr kumimoji="1" lang="en-US" altLang="zh-CN" sz="1600" dirty="0"/>
              <a:t>	</a:t>
            </a:r>
            <a:r>
              <a:rPr kumimoji="1" lang="en-US" altLang="zh-CN" sz="1600" dirty="0" smtClean="0"/>
              <a:t>	</a:t>
            </a:r>
            <a:r>
              <a:rPr kumimoji="1" lang="zh-CN" altLang="en-US" sz="1600" dirty="0" smtClean="0"/>
              <a:t>创建</a:t>
            </a:r>
            <a:r>
              <a:rPr kumimoji="1" lang="zh-CN" altLang="en-US" sz="1600" dirty="0"/>
              <a:t>联合索引之后，可以使用</a:t>
            </a:r>
            <a:r>
              <a:rPr kumimoji="1" lang="en-US" altLang="zh-CN" sz="1600" dirty="0"/>
              <a:t>key1</a:t>
            </a:r>
            <a:r>
              <a:rPr kumimoji="1" lang="zh-CN" altLang="en-US" sz="1600" dirty="0"/>
              <a:t>或者</a:t>
            </a:r>
            <a:r>
              <a:rPr kumimoji="1" lang="en-US" altLang="zh-CN" sz="1600" dirty="0"/>
              <a:t>key1</a:t>
            </a:r>
            <a:r>
              <a:rPr kumimoji="1" lang="zh-CN" altLang="en-US" sz="1600" dirty="0"/>
              <a:t>，</a:t>
            </a:r>
            <a:r>
              <a:rPr kumimoji="1" lang="en-US" altLang="zh-CN" sz="1600" dirty="0"/>
              <a:t>key2</a:t>
            </a:r>
            <a:r>
              <a:rPr kumimoji="1" lang="zh-CN" altLang="en-US" sz="1600" dirty="0"/>
              <a:t>的查询进行查找</a:t>
            </a:r>
            <a:endParaRPr kumimoji="1" lang="en-US" altLang="zh-CN" sz="1600" dirty="0"/>
          </a:p>
          <a:p>
            <a:pPr lvl="1"/>
            <a:r>
              <a:rPr kumimoji="1" lang="en-US" altLang="zh-CN" sz="1600" dirty="0" smtClean="0"/>
              <a:t>	</a:t>
            </a:r>
          </a:p>
          <a:p>
            <a:pPr lvl="1"/>
            <a:r>
              <a:rPr kumimoji="1" lang="en-US" altLang="zh-CN" sz="1600" dirty="0"/>
              <a:t>	</a:t>
            </a:r>
          </a:p>
        </p:txBody>
      </p:sp>
    </p:spTree>
    <p:extLst>
      <p:ext uri="{BB962C8B-B14F-4D97-AF65-F5344CB8AC3E}">
        <p14:creationId xmlns:p14="http://schemas.microsoft.com/office/powerpoint/2010/main" val="1158966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692696"/>
            <a:ext cx="8229600" cy="461665"/>
          </a:xfrm>
          <a:prstGeom prst="rect">
            <a:avLst/>
          </a:prstGeom>
        </p:spPr>
        <p:txBody>
          <a:bodyPr wrap="square">
            <a:spAutoFit/>
          </a:bodyPr>
          <a:lstStyle/>
          <a:p>
            <a:r>
              <a:rPr lang="en-US" altLang="zh-CN" sz="2400" dirty="0" smtClean="0"/>
              <a:t>8.MongoDB</a:t>
            </a:r>
            <a:r>
              <a:rPr lang="zh-CN" altLang="en-US" sz="2400" dirty="0" smtClean="0"/>
              <a:t>的索引</a:t>
            </a:r>
            <a:endParaRPr lang="en-US" altLang="zh-CN" sz="2400" dirty="0" smtClean="0"/>
          </a:p>
        </p:txBody>
      </p:sp>
      <p:sp>
        <p:nvSpPr>
          <p:cNvPr id="2" name="文本框 1"/>
          <p:cNvSpPr txBox="1"/>
          <p:nvPr/>
        </p:nvSpPr>
        <p:spPr>
          <a:xfrm>
            <a:off x="683568" y="1154361"/>
            <a:ext cx="8260232" cy="4370427"/>
          </a:xfrm>
          <a:prstGeom prst="rect">
            <a:avLst/>
          </a:prstGeom>
          <a:noFill/>
        </p:spPr>
        <p:txBody>
          <a:bodyPr wrap="square" rtlCol="0">
            <a:spAutoFit/>
          </a:bodyPr>
          <a:lstStyle/>
          <a:p>
            <a:r>
              <a:rPr kumimoji="1" lang="en-US" altLang="zh-CN" dirty="0" smtClean="0"/>
              <a:t>8.3</a:t>
            </a:r>
            <a:r>
              <a:rPr kumimoji="1" lang="zh-CN" altLang="en-US" dirty="0" smtClean="0"/>
              <a:t> 索引的相关操作</a:t>
            </a:r>
            <a:endParaRPr kumimoji="1" lang="en-US" altLang="zh-CN" dirty="0" smtClean="0"/>
          </a:p>
          <a:p>
            <a:pPr lvl="1"/>
            <a:endParaRPr kumimoji="1" lang="en-US" altLang="zh-CN" dirty="0" smtClean="0"/>
          </a:p>
          <a:p>
            <a:pPr lvl="1"/>
            <a:r>
              <a:rPr kumimoji="1" lang="en-US" altLang="zh-CN" dirty="0" smtClean="0"/>
              <a:t>2.</a:t>
            </a:r>
            <a:r>
              <a:rPr kumimoji="1" lang="zh-CN" altLang="en-US" dirty="0" smtClean="0"/>
              <a:t>创建索引</a:t>
            </a:r>
            <a:r>
              <a:rPr kumimoji="1" lang="en-US" altLang="zh-CN" dirty="0" smtClean="0"/>
              <a:t>	</a:t>
            </a:r>
          </a:p>
          <a:p>
            <a:pPr lvl="1"/>
            <a:r>
              <a:rPr kumimoji="1" lang="en-US" altLang="zh-CN" sz="1600" dirty="0" smtClean="0"/>
              <a:t>	</a:t>
            </a:r>
            <a:r>
              <a:rPr kumimoji="1" lang="zh-CN" altLang="en-US" sz="1600" dirty="0" smtClean="0"/>
              <a:t>唯一</a:t>
            </a:r>
            <a:r>
              <a:rPr kumimoji="1" lang="zh-CN" altLang="en-US" sz="1600" dirty="0"/>
              <a:t>索引</a:t>
            </a:r>
            <a:endParaRPr kumimoji="1" lang="en-US" altLang="zh-CN" sz="1600" dirty="0"/>
          </a:p>
          <a:p>
            <a:pPr lvl="1"/>
            <a:r>
              <a:rPr kumimoji="1" lang="en-US" altLang="zh-CN" sz="1600" dirty="0"/>
              <a:t>	</a:t>
            </a:r>
            <a:r>
              <a:rPr kumimoji="1" lang="zh-CN" altLang="en-US" sz="1600" dirty="0" smtClean="0"/>
              <a:t>          </a:t>
            </a:r>
            <a:r>
              <a:rPr kumimoji="1" lang="en-US" altLang="zh-CN" sz="1600" dirty="0" err="1" smtClean="0"/>
              <a:t>db.colname.ensureIndex</a:t>
            </a:r>
            <a:r>
              <a:rPr kumimoji="1" lang="en-US" altLang="zh-CN" sz="1600" dirty="0" smtClean="0"/>
              <a:t>({‘key’:1</a:t>
            </a:r>
            <a:r>
              <a:rPr kumimoji="1" lang="en-US" altLang="zh-CN" sz="1600" dirty="0"/>
              <a:t>},{“</a:t>
            </a:r>
            <a:r>
              <a:rPr kumimoji="1" lang="en-US" altLang="zh-CN" sz="1600" dirty="0" err="1"/>
              <a:t>unique”:</a:t>
            </a:r>
            <a:r>
              <a:rPr kumimoji="1" lang="en-US" altLang="zh-CN" sz="1600" dirty="0" err="1" smtClean="0"/>
              <a:t>true</a:t>
            </a:r>
            <a:r>
              <a:rPr kumimoji="1" lang="en-US" altLang="zh-CN" sz="1600" dirty="0" smtClean="0"/>
              <a:t>})</a:t>
            </a:r>
            <a:endParaRPr kumimoji="1" lang="en-US" altLang="zh-CN" sz="1600" dirty="0"/>
          </a:p>
          <a:p>
            <a:pPr lvl="2"/>
            <a:endParaRPr kumimoji="1" lang="en-US" altLang="zh-CN" sz="1600" dirty="0" smtClean="0"/>
          </a:p>
          <a:p>
            <a:pPr lvl="2"/>
            <a:r>
              <a:rPr kumimoji="1" lang="zh-CN" altLang="en-US" sz="1600" dirty="0" smtClean="0"/>
              <a:t>          注意事项</a:t>
            </a:r>
            <a:r>
              <a:rPr kumimoji="1" lang="en-US" altLang="zh-CN" sz="1600" dirty="0" smtClean="0"/>
              <a:t>:</a:t>
            </a:r>
            <a:endParaRPr kumimoji="1" lang="en-US" altLang="zh-CN" sz="1600" dirty="0"/>
          </a:p>
          <a:p>
            <a:pPr lvl="2"/>
            <a:r>
              <a:rPr kumimoji="1" lang="zh-CN" altLang="en-US" sz="1600" dirty="0"/>
              <a:t> </a:t>
            </a:r>
            <a:r>
              <a:rPr kumimoji="1" lang="zh-CN" altLang="en-US" sz="1600" dirty="0" smtClean="0"/>
              <a:t>         ①当</a:t>
            </a:r>
            <a:r>
              <a:rPr kumimoji="1" lang="zh-CN" altLang="en-US" sz="1600" dirty="0"/>
              <a:t>创建一个</a:t>
            </a:r>
            <a:r>
              <a:rPr kumimoji="1" lang="en-US" altLang="zh-CN" sz="1600" dirty="0"/>
              <a:t>key</a:t>
            </a:r>
            <a:r>
              <a:rPr kumimoji="1" lang="zh-CN" altLang="en-US" sz="1600" dirty="0"/>
              <a:t>为唯一索引时，新插入的数据如果</a:t>
            </a:r>
            <a:r>
              <a:rPr kumimoji="1" lang="en-US" altLang="zh-CN" sz="1600" dirty="0"/>
              <a:t>key</a:t>
            </a:r>
            <a:r>
              <a:rPr kumimoji="1" lang="zh-CN" altLang="en-US" sz="1600" dirty="0"/>
              <a:t>的值与已存在的数据相同，则会报错</a:t>
            </a:r>
            <a:r>
              <a:rPr kumimoji="1" lang="zh-CN" altLang="en-US" sz="1600" dirty="0" smtClean="0"/>
              <a:t>。</a:t>
            </a:r>
            <a:endParaRPr kumimoji="1" lang="en-US" altLang="zh-CN" sz="1600" dirty="0" smtClean="0"/>
          </a:p>
          <a:p>
            <a:pPr lvl="2"/>
            <a:endParaRPr kumimoji="1" lang="en-US" altLang="zh-CN" sz="1600" dirty="0"/>
          </a:p>
          <a:p>
            <a:pPr lvl="2"/>
            <a:r>
              <a:rPr kumimoji="1" lang="zh-CN" altLang="en-US" sz="1600" dirty="0"/>
              <a:t> </a:t>
            </a:r>
            <a:r>
              <a:rPr kumimoji="1" lang="zh-CN" altLang="en-US" sz="1600" dirty="0" smtClean="0"/>
              <a:t>         ②当</a:t>
            </a:r>
            <a:r>
              <a:rPr kumimoji="1" lang="zh-CN" altLang="en-US" sz="1600" dirty="0"/>
              <a:t>对已存在数据的集合创建唯一索引时，可能会因为重复，导致创建不成功，使用</a:t>
            </a:r>
            <a:r>
              <a:rPr kumimoji="1" lang="en-US" altLang="zh-CN" sz="1600" dirty="0" err="1">
                <a:solidFill>
                  <a:srgbClr val="FF0000"/>
                </a:solidFill>
              </a:rPr>
              <a:t>dropDups</a:t>
            </a:r>
            <a:r>
              <a:rPr kumimoji="1" lang="zh-CN" altLang="en-US" sz="1600" dirty="0"/>
              <a:t>可以删除重复文档，但是我们一般不建议使用</a:t>
            </a:r>
            <a:endParaRPr kumimoji="1" lang="en-US" altLang="zh-CN" sz="1600" dirty="0"/>
          </a:p>
          <a:p>
            <a:pPr marL="0" lvl="1"/>
            <a:r>
              <a:rPr kumimoji="1" lang="en-US" altLang="zh-CN" sz="1600" dirty="0" smtClean="0"/>
              <a:t>		</a:t>
            </a:r>
            <a:r>
              <a:rPr kumimoji="1" lang="en-US" altLang="zh-CN" sz="1600" dirty="0" err="1" smtClean="0"/>
              <a:t>db.colname.ensureIndex</a:t>
            </a:r>
            <a:r>
              <a:rPr kumimoji="1" lang="en-US" altLang="zh-CN" sz="1600" dirty="0" smtClean="0"/>
              <a:t>({‘key’:1</a:t>
            </a:r>
            <a:r>
              <a:rPr kumimoji="1" lang="en-US" altLang="zh-CN" sz="1600" dirty="0"/>
              <a:t>},{“unique”:</a:t>
            </a:r>
            <a:r>
              <a:rPr kumimoji="1" lang="en-US" altLang="zh-CN" sz="1600" dirty="0" smtClean="0"/>
              <a:t>true</a:t>
            </a:r>
            <a:r>
              <a:rPr kumimoji="1" lang="en-US" altLang="zh-CN" sz="1600" dirty="0"/>
              <a:t>,</a:t>
            </a:r>
            <a:r>
              <a:rPr kumimoji="1" lang="en-US" altLang="zh-CN" sz="1600" dirty="0">
                <a:solidFill>
                  <a:srgbClr val="FF0000"/>
                </a:solidFill>
              </a:rPr>
              <a:t>”</a:t>
            </a:r>
            <a:r>
              <a:rPr kumimoji="1" lang="en-US" altLang="zh-CN" sz="1600" dirty="0" err="1">
                <a:solidFill>
                  <a:srgbClr val="FF0000"/>
                </a:solidFill>
              </a:rPr>
              <a:t>dropDups</a:t>
            </a:r>
            <a:r>
              <a:rPr kumimoji="1" lang="en-US" altLang="zh-CN" sz="1600" dirty="0">
                <a:solidFill>
                  <a:srgbClr val="FF0000"/>
                </a:solidFill>
              </a:rPr>
              <a:t>”:true</a:t>
            </a:r>
            <a:r>
              <a:rPr kumimoji="1" lang="en-US" altLang="zh-CN" sz="1600" dirty="0" smtClean="0"/>
              <a:t>})</a:t>
            </a:r>
          </a:p>
          <a:p>
            <a:pPr lvl="1"/>
            <a:endParaRPr kumimoji="1" lang="en-US" altLang="zh-CN" sz="1600" dirty="0" smtClean="0"/>
          </a:p>
          <a:p>
            <a:pPr lvl="1"/>
            <a:r>
              <a:rPr kumimoji="1" lang="en-US" altLang="zh-CN" sz="1600" dirty="0" smtClean="0"/>
              <a:t>3.</a:t>
            </a:r>
            <a:r>
              <a:rPr kumimoji="1" lang="zh-CN" altLang="en-US" sz="1600" dirty="0" smtClean="0"/>
              <a:t>删除</a:t>
            </a:r>
            <a:r>
              <a:rPr kumimoji="1" lang="zh-CN" altLang="en-US" sz="1600" dirty="0"/>
              <a:t>索引</a:t>
            </a:r>
            <a:endParaRPr kumimoji="1" lang="en-US" altLang="zh-CN" sz="1600" dirty="0"/>
          </a:p>
          <a:p>
            <a:pPr lvl="1"/>
            <a:r>
              <a:rPr kumimoji="1" lang="en-US" altLang="zh-CN" sz="1600" dirty="0"/>
              <a:t>	</a:t>
            </a:r>
            <a:r>
              <a:rPr kumimoji="1" lang="en-US" altLang="zh-CN" sz="1600" dirty="0" err="1"/>
              <a:t>db.colname.dropIndex</a:t>
            </a:r>
            <a:r>
              <a:rPr kumimoji="1" lang="en-US" altLang="zh-CN" sz="1600" dirty="0" smtClean="0"/>
              <a:t>({‘key’:1</a:t>
            </a:r>
            <a:r>
              <a:rPr kumimoji="1" lang="en-US" altLang="zh-CN" sz="1600" dirty="0"/>
              <a:t>})</a:t>
            </a:r>
          </a:p>
          <a:p>
            <a:pPr marL="0" lvl="1"/>
            <a:endParaRPr kumimoji="1" lang="en-US" altLang="zh-CN" sz="1600" dirty="0"/>
          </a:p>
        </p:txBody>
      </p:sp>
    </p:spTree>
    <p:extLst>
      <p:ext uri="{BB962C8B-B14F-4D97-AF65-F5344CB8AC3E}">
        <p14:creationId xmlns:p14="http://schemas.microsoft.com/office/powerpoint/2010/main" val="1473083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92696"/>
            <a:ext cx="8229600" cy="724942"/>
          </a:xfrm>
        </p:spPr>
        <p:txBody>
          <a:bodyPr>
            <a:normAutofit fontScale="90000"/>
          </a:bodyPr>
          <a:lstStyle/>
          <a:p>
            <a:r>
              <a:rPr kumimoji="1" lang="zh-CN" altLang="en-US"/>
              <a:t>关系型和非关系型的介绍</a:t>
            </a:r>
          </a:p>
        </p:txBody>
      </p:sp>
      <p:pic>
        <p:nvPicPr>
          <p:cNvPr id="3" name="图片 2"/>
          <p:cNvPicPr>
            <a:picLocks noChangeAspect="1"/>
          </p:cNvPicPr>
          <p:nvPr/>
        </p:nvPicPr>
        <p:blipFill rotWithShape="1">
          <a:blip r:embed="rId2"/>
          <a:srcRect t="13798" b="11355"/>
          <a:stretch/>
        </p:blipFill>
        <p:spPr>
          <a:xfrm>
            <a:off x="574675" y="1573161"/>
            <a:ext cx="7975600" cy="2861187"/>
          </a:xfrm>
          <a:prstGeom prst="rect">
            <a:avLst/>
          </a:prstGeom>
        </p:spPr>
      </p:pic>
      <p:sp>
        <p:nvSpPr>
          <p:cNvPr id="5" name="文本框 4"/>
          <p:cNvSpPr txBox="1"/>
          <p:nvPr/>
        </p:nvSpPr>
        <p:spPr>
          <a:xfrm>
            <a:off x="924232" y="4591665"/>
            <a:ext cx="3126658" cy="1077218"/>
          </a:xfrm>
          <a:prstGeom prst="rect">
            <a:avLst/>
          </a:prstGeom>
          <a:noFill/>
        </p:spPr>
        <p:txBody>
          <a:bodyPr wrap="square" rtlCol="0">
            <a:spAutoFit/>
          </a:bodyPr>
          <a:lstStyle/>
          <a:p>
            <a:r>
              <a:rPr kumimoji="1" lang="zh-CN" altLang="en-US" sz="1600" dirty="0">
                <a:latin typeface="PingFang SC" charset="-122"/>
                <a:ea typeface="PingFang SC" charset="-122"/>
                <a:cs typeface="PingFang SC" charset="-122"/>
              </a:rPr>
              <a:t>关系数据库很强</a:t>
            </a:r>
            <a:r>
              <a:rPr kumimoji="1" lang="zh-CN" altLang="en-US" sz="1600" dirty="0" smtClean="0">
                <a:latin typeface="PingFang SC" charset="-122"/>
                <a:ea typeface="PingFang SC" charset="-122"/>
                <a:cs typeface="PingFang SC" charset="-122"/>
              </a:rPr>
              <a:t>⼤，但是</a:t>
            </a:r>
            <a:r>
              <a:rPr kumimoji="1" lang="zh-CN" altLang="en-US" sz="1600" dirty="0">
                <a:latin typeface="PingFang SC" charset="-122"/>
                <a:ea typeface="PingFang SC" charset="-122"/>
                <a:cs typeface="PingFang SC" charset="-122"/>
              </a:rPr>
              <a:t>它并不能很好的应付所有的应⽤场景。 </a:t>
            </a:r>
            <a:r>
              <a:rPr kumimoji="1" lang="en-US" altLang="zh-CN" sz="1600" dirty="0">
                <a:solidFill>
                  <a:srgbClr val="FF0000"/>
                </a:solidFill>
                <a:latin typeface="PingFang SC" charset="-122"/>
                <a:ea typeface="PingFang SC" charset="-122"/>
                <a:cs typeface="PingFang SC" charset="-122"/>
              </a:rPr>
              <a:t>MySQL</a:t>
            </a:r>
            <a:r>
              <a:rPr kumimoji="1" lang="zh-CN" altLang="en-US" sz="1600" dirty="0">
                <a:solidFill>
                  <a:srgbClr val="FF0000"/>
                </a:solidFill>
                <a:latin typeface="PingFang SC" charset="-122"/>
                <a:ea typeface="PingFang SC" charset="-122"/>
                <a:cs typeface="PingFang SC" charset="-122"/>
              </a:rPr>
              <a:t>的</a:t>
            </a:r>
            <a:r>
              <a:rPr kumimoji="1" lang="zh-CN" altLang="en-US" sz="1600" dirty="0" smtClean="0">
                <a:solidFill>
                  <a:srgbClr val="FF0000"/>
                </a:solidFill>
                <a:latin typeface="PingFang SC" charset="-122"/>
                <a:ea typeface="PingFang SC" charset="-122"/>
                <a:cs typeface="PingFang SC" charset="-122"/>
              </a:rPr>
              <a:t>扩展性差，⼤</a:t>
            </a:r>
            <a:r>
              <a:rPr kumimoji="1" lang="zh-CN" altLang="en-US" sz="1600" dirty="0">
                <a:solidFill>
                  <a:srgbClr val="FF0000"/>
                </a:solidFill>
                <a:latin typeface="PingFang SC" charset="-122"/>
                <a:ea typeface="PingFang SC" charset="-122"/>
                <a:cs typeface="PingFang SC" charset="-122"/>
              </a:rPr>
              <a:t>数据下</a:t>
            </a:r>
            <a:r>
              <a:rPr kumimoji="1" lang="en-US" altLang="zh-CN" sz="1600" dirty="0">
                <a:solidFill>
                  <a:srgbClr val="FF0000"/>
                </a:solidFill>
                <a:latin typeface="PingFang SC" charset="-122"/>
                <a:ea typeface="PingFang SC" charset="-122"/>
                <a:cs typeface="PingFang SC" charset="-122"/>
              </a:rPr>
              <a:t>IO</a:t>
            </a:r>
            <a:r>
              <a:rPr kumimoji="1" lang="zh-CN" altLang="en-US" sz="1600" dirty="0">
                <a:solidFill>
                  <a:srgbClr val="FF0000"/>
                </a:solidFill>
                <a:latin typeface="PingFang SC" charset="-122"/>
                <a:ea typeface="PingFang SC" charset="-122"/>
                <a:cs typeface="PingFang SC" charset="-122"/>
              </a:rPr>
              <a:t>压⼒⼤， 表结构更改困难</a:t>
            </a:r>
          </a:p>
        </p:txBody>
      </p:sp>
      <p:sp>
        <p:nvSpPr>
          <p:cNvPr id="6" name="文本框 5"/>
          <p:cNvSpPr txBox="1"/>
          <p:nvPr/>
        </p:nvSpPr>
        <p:spPr>
          <a:xfrm>
            <a:off x="5152103" y="4689987"/>
            <a:ext cx="3254478" cy="646331"/>
          </a:xfrm>
          <a:prstGeom prst="rect">
            <a:avLst/>
          </a:prstGeom>
          <a:noFill/>
        </p:spPr>
        <p:txBody>
          <a:bodyPr wrap="square" rtlCol="0">
            <a:spAutoFit/>
          </a:bodyPr>
          <a:lstStyle/>
          <a:p>
            <a:r>
              <a:rPr kumimoji="1" lang="zh-CN" altLang="en-US" dirty="0" smtClean="0">
                <a:solidFill>
                  <a:srgbClr val="FF0000"/>
                </a:solidFill>
                <a:latin typeface="PingFang SC" charset="-122"/>
                <a:ea typeface="PingFang SC" charset="-122"/>
                <a:cs typeface="PingFang SC" charset="-122"/>
              </a:rPr>
              <a:t>易</a:t>
            </a:r>
            <a:r>
              <a:rPr kumimoji="1" lang="zh-CN" altLang="en-US" dirty="0">
                <a:solidFill>
                  <a:srgbClr val="FF0000"/>
                </a:solidFill>
                <a:latin typeface="PingFang SC" charset="-122"/>
                <a:ea typeface="PingFang SC" charset="-122"/>
                <a:cs typeface="PingFang SC" charset="-122"/>
              </a:rPr>
              <a:t>扩展，大数据量高性能，灵活的数据</a:t>
            </a:r>
            <a:r>
              <a:rPr kumimoji="1" lang="zh-CN" altLang="en-US" dirty="0" smtClean="0">
                <a:solidFill>
                  <a:srgbClr val="FF0000"/>
                </a:solidFill>
                <a:latin typeface="PingFang SC" charset="-122"/>
                <a:ea typeface="PingFang SC" charset="-122"/>
                <a:cs typeface="PingFang SC" charset="-122"/>
              </a:rPr>
              <a:t>模型，</a:t>
            </a:r>
            <a:r>
              <a:rPr kumimoji="1" lang="zh-TW" altLang="en-US" dirty="0">
                <a:solidFill>
                  <a:srgbClr val="FF0000"/>
                </a:solidFill>
                <a:latin typeface="PingFang SC" charset="-122"/>
                <a:ea typeface="PingFang SC" charset="-122"/>
                <a:cs typeface="PingFang SC" charset="-122"/>
              </a:rPr>
              <a:t>⾼可⽤</a:t>
            </a:r>
            <a:endParaRPr kumimoji="1" lang="zh-CN" altLang="en-US" dirty="0">
              <a:solidFill>
                <a:srgbClr val="FF0000"/>
              </a:solidFill>
              <a:latin typeface="PingFang SC" charset="-122"/>
              <a:ea typeface="PingFang SC" charset="-122"/>
              <a:cs typeface="PingFang SC" charset="-122"/>
            </a:endParaRPr>
          </a:p>
        </p:txBody>
      </p:sp>
    </p:spTree>
    <p:extLst>
      <p:ext uri="{BB962C8B-B14F-4D97-AF65-F5344CB8AC3E}">
        <p14:creationId xmlns:p14="http://schemas.microsoft.com/office/powerpoint/2010/main" val="15679213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692696"/>
            <a:ext cx="8229600" cy="461665"/>
          </a:xfrm>
          <a:prstGeom prst="rect">
            <a:avLst/>
          </a:prstGeom>
        </p:spPr>
        <p:txBody>
          <a:bodyPr wrap="square">
            <a:spAutoFit/>
          </a:bodyPr>
          <a:lstStyle/>
          <a:p>
            <a:r>
              <a:rPr lang="en-US" altLang="zh-CN" sz="2400" dirty="0" smtClean="0"/>
              <a:t>8.MongoDB</a:t>
            </a:r>
            <a:r>
              <a:rPr lang="zh-CN" altLang="en-US" sz="2400" dirty="0" smtClean="0"/>
              <a:t>的索引</a:t>
            </a:r>
            <a:endParaRPr lang="en-US" altLang="zh-CN" sz="2400" dirty="0" smtClean="0"/>
          </a:p>
        </p:txBody>
      </p:sp>
      <p:sp>
        <p:nvSpPr>
          <p:cNvPr id="2" name="文本框 1"/>
          <p:cNvSpPr txBox="1"/>
          <p:nvPr/>
        </p:nvSpPr>
        <p:spPr>
          <a:xfrm>
            <a:off x="683568" y="1154361"/>
            <a:ext cx="8260232" cy="4247317"/>
          </a:xfrm>
          <a:prstGeom prst="rect">
            <a:avLst/>
          </a:prstGeom>
          <a:noFill/>
        </p:spPr>
        <p:txBody>
          <a:bodyPr wrap="square" rtlCol="0">
            <a:spAutoFit/>
          </a:bodyPr>
          <a:lstStyle/>
          <a:p>
            <a:r>
              <a:rPr kumimoji="1" lang="en-US" altLang="zh-CN" dirty="0" smtClean="0"/>
              <a:t>8.4</a:t>
            </a:r>
            <a:r>
              <a:rPr kumimoji="1" lang="zh-CN" altLang="en-US" dirty="0" smtClean="0"/>
              <a:t> 查询优化器</a:t>
            </a:r>
            <a:endParaRPr kumimoji="1" lang="en-US" altLang="zh-CN" dirty="0" smtClean="0"/>
          </a:p>
          <a:p>
            <a:pPr lvl="1"/>
            <a:r>
              <a:rPr kumimoji="1" lang="zh-CN" altLang="en-US" dirty="0"/>
              <a:t>单索引</a:t>
            </a:r>
            <a:endParaRPr kumimoji="1" lang="en-US" altLang="zh-CN" dirty="0"/>
          </a:p>
          <a:p>
            <a:pPr lvl="1"/>
            <a:r>
              <a:rPr kumimoji="1" lang="en-US" altLang="zh-CN" dirty="0"/>
              <a:t>	</a:t>
            </a:r>
            <a:r>
              <a:rPr kumimoji="1" lang="zh-CN" altLang="en-US" dirty="0"/>
              <a:t>当查询的</a:t>
            </a:r>
            <a:r>
              <a:rPr kumimoji="1" lang="en-US" altLang="zh-CN" dirty="0"/>
              <a:t>key</a:t>
            </a:r>
            <a:r>
              <a:rPr kumimoji="1" lang="zh-CN" altLang="en-US" dirty="0"/>
              <a:t>正好为设置的索引的时候，优化器直接使用索引</a:t>
            </a:r>
            <a:endParaRPr kumimoji="1" lang="en-US" altLang="zh-CN" dirty="0"/>
          </a:p>
          <a:p>
            <a:pPr lvl="1"/>
            <a:endParaRPr kumimoji="1" lang="en-US" altLang="zh-CN" dirty="0"/>
          </a:p>
          <a:p>
            <a:pPr lvl="1"/>
            <a:r>
              <a:rPr kumimoji="1" lang="zh-CN" altLang="en-US" dirty="0" smtClean="0"/>
              <a:t>复合索引</a:t>
            </a:r>
            <a:endParaRPr kumimoji="1" lang="en-US" altLang="zh-CN" dirty="0"/>
          </a:p>
          <a:p>
            <a:pPr lvl="1"/>
            <a:r>
              <a:rPr kumimoji="1" lang="en-US" altLang="zh-CN" dirty="0"/>
              <a:t>	</a:t>
            </a:r>
            <a:r>
              <a:rPr kumimoji="1" lang="zh-CN" altLang="en-US" dirty="0"/>
              <a:t>①当有若干个索引能适合查询用到的</a:t>
            </a:r>
            <a:r>
              <a:rPr kumimoji="1" lang="en-US" altLang="zh-CN" dirty="0"/>
              <a:t>key</a:t>
            </a:r>
            <a:r>
              <a:rPr kumimoji="1" lang="zh-CN" altLang="en-US" dirty="0"/>
              <a:t>时，优化器会同时并行使用索引进行查询，选择最快</a:t>
            </a:r>
            <a:r>
              <a:rPr kumimoji="1" lang="zh-CN" altLang="en-US" dirty="0" smtClean="0"/>
              <a:t>索引</a:t>
            </a:r>
            <a:endParaRPr kumimoji="1" lang="en-US" altLang="zh-CN" dirty="0"/>
          </a:p>
          <a:p>
            <a:pPr lvl="1"/>
            <a:r>
              <a:rPr kumimoji="1" lang="en-US" altLang="zh-CN" dirty="0"/>
              <a:t>	</a:t>
            </a:r>
            <a:r>
              <a:rPr kumimoji="1" lang="zh-CN" altLang="en-US" dirty="0"/>
              <a:t>②优化器会定期或定查询次数重新进行最有索引的筛选</a:t>
            </a:r>
            <a:endParaRPr kumimoji="1" lang="en-US" altLang="zh-CN" dirty="0"/>
          </a:p>
          <a:p>
            <a:endParaRPr kumimoji="1" lang="en-US" altLang="zh-CN" dirty="0" smtClean="0"/>
          </a:p>
          <a:p>
            <a:r>
              <a:rPr kumimoji="1" lang="en-US" altLang="zh-CN" dirty="0" smtClean="0"/>
              <a:t>8.5</a:t>
            </a:r>
            <a:r>
              <a:rPr kumimoji="1" lang="zh-CN" altLang="en-US" dirty="0" smtClean="0"/>
              <a:t> 索引与全表扫描的对比选择</a:t>
            </a:r>
            <a:endParaRPr kumimoji="1" lang="en-US" altLang="zh-CN" dirty="0" smtClean="0"/>
          </a:p>
          <a:p>
            <a:r>
              <a:rPr kumimoji="1" lang="en-US" altLang="zh-CN" dirty="0"/>
              <a:t>	</a:t>
            </a:r>
          </a:p>
          <a:p>
            <a:endParaRPr kumimoji="1" lang="en-US" altLang="zh-CN" dirty="0" smtClean="0"/>
          </a:p>
          <a:p>
            <a:endParaRPr kumimoji="1" lang="en-US" altLang="zh-CN" dirty="0"/>
          </a:p>
          <a:p>
            <a:endParaRPr kumimoji="1" lang="en-US" altLang="zh-CN" dirty="0" smtClean="0"/>
          </a:p>
          <a:p>
            <a:pPr lvl="1"/>
            <a:endParaRPr kumimoji="1" lang="en-US" altLang="zh-CN" dirty="0" smtClean="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3933056"/>
            <a:ext cx="6671072" cy="2170383"/>
          </a:xfrm>
          <a:prstGeom prst="rect">
            <a:avLst/>
          </a:prstGeom>
        </p:spPr>
      </p:pic>
    </p:spTree>
    <p:extLst>
      <p:ext uri="{BB962C8B-B14F-4D97-AF65-F5344CB8AC3E}">
        <p14:creationId xmlns:p14="http://schemas.microsoft.com/office/powerpoint/2010/main" val="6659928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692696"/>
            <a:ext cx="8229600" cy="461665"/>
          </a:xfrm>
          <a:prstGeom prst="rect">
            <a:avLst/>
          </a:prstGeom>
        </p:spPr>
        <p:txBody>
          <a:bodyPr wrap="square">
            <a:spAutoFit/>
          </a:bodyPr>
          <a:lstStyle/>
          <a:p>
            <a:r>
              <a:rPr lang="en-US" altLang="zh-CN" sz="2400" dirty="0" smtClean="0"/>
              <a:t>9.MongoDB</a:t>
            </a:r>
            <a:r>
              <a:rPr lang="zh-CN" altLang="en-US" sz="2400" dirty="0" smtClean="0"/>
              <a:t>的备份与恢复</a:t>
            </a:r>
            <a:endParaRPr lang="en-US" altLang="zh-CN" sz="2400" dirty="0" smtClean="0"/>
          </a:p>
        </p:txBody>
      </p:sp>
      <p:sp>
        <p:nvSpPr>
          <p:cNvPr id="2" name="文本框 1"/>
          <p:cNvSpPr txBox="1"/>
          <p:nvPr/>
        </p:nvSpPr>
        <p:spPr>
          <a:xfrm>
            <a:off x="883768" y="1628800"/>
            <a:ext cx="8260232" cy="4247317"/>
          </a:xfrm>
          <a:prstGeom prst="rect">
            <a:avLst/>
          </a:prstGeom>
          <a:noFill/>
        </p:spPr>
        <p:txBody>
          <a:bodyPr wrap="square" rtlCol="0">
            <a:spAutoFit/>
          </a:bodyPr>
          <a:lstStyle/>
          <a:p>
            <a:r>
              <a:rPr kumimoji="1" lang="en-US" altLang="zh-CN" dirty="0" smtClean="0"/>
              <a:t>9.1</a:t>
            </a:r>
            <a:r>
              <a:rPr kumimoji="1" lang="zh-CN" altLang="en-US" dirty="0" smtClean="0"/>
              <a:t> 数据的备份</a:t>
            </a:r>
            <a:endParaRPr kumimoji="1" lang="en-US" altLang="zh-CN" dirty="0" smtClean="0"/>
          </a:p>
          <a:p>
            <a:endParaRPr kumimoji="1" lang="en-US" altLang="zh-CN" dirty="0" smtClean="0"/>
          </a:p>
          <a:p>
            <a:pPr lvl="1"/>
            <a:r>
              <a:rPr kumimoji="1" lang="en-US" altLang="zh-CN" dirty="0" smtClean="0"/>
              <a:t>9.1.1</a:t>
            </a:r>
            <a:r>
              <a:rPr kumimoji="1" lang="zh-CN" altLang="en-US" dirty="0" smtClean="0"/>
              <a:t>为什么进行数据备份</a:t>
            </a:r>
            <a:r>
              <a:rPr kumimoji="1" lang="en-US" altLang="zh-CN" dirty="0" smtClean="0"/>
              <a:t>?</a:t>
            </a:r>
          </a:p>
          <a:p>
            <a:r>
              <a:rPr kumimoji="1" lang="en-US" altLang="zh-CN" dirty="0"/>
              <a:t>	</a:t>
            </a:r>
            <a:r>
              <a:rPr kumimoji="1" lang="zh-CN" altLang="en-US" dirty="0" smtClean="0"/>
              <a:t>数据备份指的是将数据备份到指定的目录，并在需要的时候进行恢复，一般用于灾难处理</a:t>
            </a:r>
            <a:endParaRPr kumimoji="1" lang="en-US" altLang="zh-CN" dirty="0" smtClean="0"/>
          </a:p>
          <a:p>
            <a:endParaRPr kumimoji="1" lang="en-US" altLang="zh-CN" dirty="0"/>
          </a:p>
          <a:p>
            <a:pPr lvl="1"/>
            <a:r>
              <a:rPr kumimoji="1" lang="en-US" altLang="zh-CN" dirty="0" smtClean="0"/>
              <a:t>9.1.2</a:t>
            </a:r>
            <a:r>
              <a:rPr kumimoji="1" lang="zh-CN" altLang="en-US" dirty="0" smtClean="0"/>
              <a:t> 如何进行数据备份</a:t>
            </a:r>
            <a:r>
              <a:rPr kumimoji="1" lang="en-US" altLang="zh-CN" dirty="0" smtClean="0"/>
              <a:t>?</a:t>
            </a:r>
          </a:p>
          <a:p>
            <a:r>
              <a:rPr kumimoji="1" lang="en-US" altLang="zh-CN" dirty="0" smtClean="0"/>
              <a:t>	</a:t>
            </a:r>
            <a:r>
              <a:rPr kumimoji="1" lang="en-US" altLang="zh-CN" dirty="0" err="1" smtClean="0"/>
              <a:t>mongodump</a:t>
            </a:r>
            <a:r>
              <a:rPr kumimoji="1" lang="zh-CN" altLang="en-US" dirty="0" smtClean="0"/>
              <a:t> </a:t>
            </a:r>
            <a:r>
              <a:rPr kumimoji="1" lang="en-US" altLang="zh-CN" dirty="0"/>
              <a:t>-</a:t>
            </a:r>
            <a:r>
              <a:rPr kumimoji="1" lang="en-US" altLang="zh-CN" dirty="0" smtClean="0"/>
              <a:t>h</a:t>
            </a:r>
            <a:r>
              <a:rPr kumimoji="1" lang="zh-CN" altLang="en-US" dirty="0" smtClean="0"/>
              <a:t> </a:t>
            </a:r>
            <a:r>
              <a:rPr kumimoji="1" lang="en-US" altLang="zh-CN" dirty="0" smtClean="0"/>
              <a:t>host</a:t>
            </a:r>
            <a:r>
              <a:rPr kumimoji="1" lang="zh-CN" altLang="en-US" dirty="0" smtClean="0"/>
              <a:t> </a:t>
            </a:r>
            <a:r>
              <a:rPr kumimoji="1" lang="en-US" altLang="zh-CN" dirty="0"/>
              <a:t>-</a:t>
            </a:r>
            <a:r>
              <a:rPr kumimoji="1" lang="en-US" altLang="zh-CN" dirty="0" smtClean="0"/>
              <a:t>d</a:t>
            </a:r>
            <a:r>
              <a:rPr kumimoji="1" lang="zh-CN" altLang="en-US" dirty="0" smtClean="0"/>
              <a:t> </a:t>
            </a:r>
            <a:r>
              <a:rPr kumimoji="1" lang="en-US" altLang="zh-CN" dirty="0" err="1" smtClean="0"/>
              <a:t>dbname</a:t>
            </a:r>
            <a:r>
              <a:rPr kumimoji="1" lang="zh-CN" altLang="en-US" dirty="0" smtClean="0"/>
              <a:t> </a:t>
            </a:r>
            <a:r>
              <a:rPr kumimoji="1" lang="en-US" altLang="zh-CN" dirty="0"/>
              <a:t>-</a:t>
            </a:r>
            <a:r>
              <a:rPr kumimoji="1" lang="en-US" altLang="zh-CN" dirty="0" smtClean="0"/>
              <a:t>o</a:t>
            </a:r>
            <a:r>
              <a:rPr kumimoji="1" lang="zh-CN" altLang="en-US" dirty="0" smtClean="0"/>
              <a:t> </a:t>
            </a:r>
            <a:r>
              <a:rPr kumimoji="1" lang="en-US" altLang="zh-CN" dirty="0" err="1" smtClean="0"/>
              <a:t>directionary</a:t>
            </a:r>
            <a:endParaRPr kumimoji="1" lang="en-US" altLang="zh-CN" dirty="0" smtClean="0"/>
          </a:p>
          <a:p>
            <a:r>
              <a:rPr kumimoji="1" lang="en-US" altLang="zh-CN" dirty="0"/>
              <a:t>	</a:t>
            </a:r>
            <a:r>
              <a:rPr kumimoji="1" lang="zh-CN" altLang="en-US" dirty="0" smtClean="0"/>
              <a:t>将指定的数据库备份到指定的目录中</a:t>
            </a:r>
            <a:endParaRPr kumimoji="1" lang="en-US" altLang="zh-CN" dirty="0" smtClean="0"/>
          </a:p>
          <a:p>
            <a:endParaRPr kumimoji="1" lang="en-US" altLang="zh-CN" dirty="0"/>
          </a:p>
          <a:p>
            <a:pPr lvl="1"/>
            <a:r>
              <a:rPr kumimoji="1" lang="en-US" altLang="zh-CN" dirty="0" smtClean="0"/>
              <a:t>9.1.3</a:t>
            </a:r>
            <a:r>
              <a:rPr kumimoji="1" lang="zh-CN" altLang="en-US" dirty="0" smtClean="0"/>
              <a:t> 如何进行数据恢复</a:t>
            </a:r>
            <a:r>
              <a:rPr kumimoji="1" lang="en-US" altLang="zh-CN" dirty="0" smtClean="0"/>
              <a:t>?</a:t>
            </a:r>
          </a:p>
          <a:p>
            <a:pPr lvl="1"/>
            <a:r>
              <a:rPr kumimoji="1" lang="en-US" altLang="zh-CN" dirty="0"/>
              <a:t>	</a:t>
            </a:r>
            <a:r>
              <a:rPr kumimoji="1" lang="en-US" altLang="zh-CN" dirty="0" err="1" smtClean="0"/>
              <a:t>mongorestore</a:t>
            </a:r>
            <a:r>
              <a:rPr kumimoji="1" lang="zh-CN" altLang="en-US" dirty="0" smtClean="0"/>
              <a:t> </a:t>
            </a:r>
            <a:r>
              <a:rPr kumimoji="1" lang="en-US" altLang="zh-CN" dirty="0" smtClean="0"/>
              <a:t>-h</a:t>
            </a:r>
            <a:r>
              <a:rPr kumimoji="1" lang="zh-CN" altLang="en-US" dirty="0" smtClean="0"/>
              <a:t> </a:t>
            </a:r>
            <a:r>
              <a:rPr kumimoji="1" lang="en-US" altLang="zh-CN" dirty="0" smtClean="0"/>
              <a:t>host</a:t>
            </a:r>
            <a:r>
              <a:rPr kumimoji="1" lang="zh-CN" altLang="en-US" dirty="0" smtClean="0"/>
              <a:t> </a:t>
            </a:r>
            <a:r>
              <a:rPr kumimoji="1" lang="en-US" altLang="zh-CN" dirty="0" smtClean="0"/>
              <a:t>-d</a:t>
            </a:r>
            <a:r>
              <a:rPr kumimoji="1" lang="zh-CN" altLang="en-US" dirty="0" smtClean="0"/>
              <a:t> </a:t>
            </a:r>
            <a:r>
              <a:rPr kumimoji="1" lang="en-US" altLang="zh-CN" dirty="0" err="1" smtClean="0"/>
              <a:t>dbname</a:t>
            </a:r>
            <a:r>
              <a:rPr kumimoji="1" lang="zh-CN" altLang="en-US" dirty="0"/>
              <a:t> </a:t>
            </a:r>
            <a:r>
              <a:rPr kumimoji="1" lang="en-US" altLang="zh-CN" dirty="0" smtClean="0"/>
              <a:t>--</a:t>
            </a:r>
            <a:r>
              <a:rPr kumimoji="1" lang="en-US" altLang="zh-CN" dirty="0" err="1" smtClean="0"/>
              <a:t>dir</a:t>
            </a:r>
            <a:r>
              <a:rPr kumimoji="1" lang="zh-CN" altLang="en-US" dirty="0" smtClean="0"/>
              <a:t> </a:t>
            </a:r>
            <a:r>
              <a:rPr kumimoji="1" lang="en-US" altLang="zh-CN" dirty="0" err="1" smtClean="0"/>
              <a:t>directionary</a:t>
            </a:r>
            <a:endParaRPr kumimoji="1" lang="en-US" altLang="zh-CN" dirty="0" smtClean="0"/>
          </a:p>
          <a:p>
            <a:pPr lvl="1"/>
            <a:endParaRPr kumimoji="1" lang="en-US" altLang="zh-CN" dirty="0"/>
          </a:p>
          <a:p>
            <a:pPr lvl="1"/>
            <a:endParaRPr kumimoji="1" lang="en-US" altLang="zh-CN" dirty="0" smtClean="0"/>
          </a:p>
          <a:p>
            <a:r>
              <a:rPr kumimoji="1" lang="en-US" altLang="zh-CN" dirty="0"/>
              <a:t>	</a:t>
            </a:r>
            <a:endParaRPr kumimoji="1" lang="en-US" altLang="zh-CN" dirty="0" smtClean="0"/>
          </a:p>
        </p:txBody>
      </p:sp>
    </p:spTree>
    <p:extLst>
      <p:ext uri="{BB962C8B-B14F-4D97-AF65-F5344CB8AC3E}">
        <p14:creationId xmlns:p14="http://schemas.microsoft.com/office/powerpoint/2010/main" val="8749698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692696"/>
            <a:ext cx="8229600" cy="461665"/>
          </a:xfrm>
          <a:prstGeom prst="rect">
            <a:avLst/>
          </a:prstGeom>
        </p:spPr>
        <p:txBody>
          <a:bodyPr wrap="square">
            <a:spAutoFit/>
          </a:bodyPr>
          <a:lstStyle/>
          <a:p>
            <a:r>
              <a:rPr lang="en-US" altLang="zh-CN" sz="2400" dirty="0" smtClean="0"/>
              <a:t>9.MongoDB</a:t>
            </a:r>
            <a:r>
              <a:rPr lang="zh-CN" altLang="en-US" sz="2400" dirty="0" smtClean="0"/>
              <a:t>的备份与恢复</a:t>
            </a:r>
            <a:endParaRPr lang="en-US" altLang="zh-CN" sz="2400" dirty="0" smtClean="0"/>
          </a:p>
        </p:txBody>
      </p:sp>
      <p:sp>
        <p:nvSpPr>
          <p:cNvPr id="2" name="文本框 1"/>
          <p:cNvSpPr txBox="1"/>
          <p:nvPr/>
        </p:nvSpPr>
        <p:spPr>
          <a:xfrm>
            <a:off x="883768" y="1628800"/>
            <a:ext cx="8260232" cy="4247317"/>
          </a:xfrm>
          <a:prstGeom prst="rect">
            <a:avLst/>
          </a:prstGeom>
          <a:noFill/>
        </p:spPr>
        <p:txBody>
          <a:bodyPr wrap="square" rtlCol="0">
            <a:spAutoFit/>
          </a:bodyPr>
          <a:lstStyle/>
          <a:p>
            <a:r>
              <a:rPr kumimoji="1" lang="en-US" altLang="zh-CN" dirty="0" smtClean="0"/>
              <a:t>9.2</a:t>
            </a:r>
            <a:r>
              <a:rPr kumimoji="1" lang="zh-CN" altLang="en-US" dirty="0" smtClean="0"/>
              <a:t> 数据的导出与导入</a:t>
            </a:r>
            <a:endParaRPr kumimoji="1" lang="en-US" altLang="zh-CN" dirty="0" smtClean="0"/>
          </a:p>
          <a:p>
            <a:endParaRPr kumimoji="1" lang="en-US" altLang="zh-CN" dirty="0" smtClean="0"/>
          </a:p>
          <a:p>
            <a:pPr lvl="1"/>
            <a:r>
              <a:rPr kumimoji="1" lang="en-US" altLang="zh-CN" dirty="0" smtClean="0"/>
              <a:t>9.1.1</a:t>
            </a:r>
            <a:r>
              <a:rPr kumimoji="1" lang="zh-CN" altLang="en-US" dirty="0" smtClean="0"/>
              <a:t> 为什么进行数据的导出遇导入</a:t>
            </a:r>
            <a:r>
              <a:rPr kumimoji="1" lang="en-US" altLang="zh-CN" dirty="0" smtClean="0"/>
              <a:t>?</a:t>
            </a:r>
          </a:p>
          <a:p>
            <a:r>
              <a:rPr kumimoji="1" lang="en-US" altLang="zh-CN" dirty="0"/>
              <a:t>	</a:t>
            </a:r>
            <a:r>
              <a:rPr kumimoji="1" lang="zh-CN" altLang="en-US" dirty="0" smtClean="0"/>
              <a:t>数据库中的数据在与其他平台和应用进行交互时需要按照指定格式导出交给后续步骤进行处理</a:t>
            </a:r>
            <a:endParaRPr kumimoji="1" lang="en-US" altLang="zh-CN" dirty="0" smtClean="0"/>
          </a:p>
          <a:p>
            <a:endParaRPr kumimoji="1" lang="en-US" altLang="zh-CN" dirty="0"/>
          </a:p>
          <a:p>
            <a:pPr lvl="1"/>
            <a:r>
              <a:rPr kumimoji="1" lang="en-US" altLang="zh-CN" dirty="0" smtClean="0"/>
              <a:t>9.1.2</a:t>
            </a:r>
            <a:r>
              <a:rPr kumimoji="1" lang="zh-CN" altLang="en-US" dirty="0" smtClean="0"/>
              <a:t> 如何进行数据备份</a:t>
            </a:r>
            <a:r>
              <a:rPr kumimoji="1" lang="en-US" altLang="zh-CN" dirty="0" smtClean="0"/>
              <a:t>?</a:t>
            </a:r>
          </a:p>
          <a:p>
            <a:pPr lvl="1"/>
            <a:r>
              <a:rPr kumimoji="1" lang="en-US" altLang="zh-CN" dirty="0" smtClean="0"/>
              <a:t>	</a:t>
            </a:r>
            <a:r>
              <a:rPr kumimoji="1" lang="zh-CN" altLang="en-US" dirty="0" smtClean="0"/>
              <a:t>导出成</a:t>
            </a:r>
            <a:r>
              <a:rPr kumimoji="1" lang="en-US" altLang="zh-CN" dirty="0" err="1" smtClean="0"/>
              <a:t>json</a:t>
            </a:r>
            <a:r>
              <a:rPr kumimoji="1" lang="zh-CN" altLang="en-US" dirty="0" smtClean="0"/>
              <a:t>文件：</a:t>
            </a:r>
            <a:endParaRPr kumimoji="1" lang="en-US" altLang="zh-CN" dirty="0" smtClean="0"/>
          </a:p>
          <a:p>
            <a:pPr lvl="1"/>
            <a:r>
              <a:rPr kumimoji="1" lang="en-US" altLang="zh-CN" dirty="0"/>
              <a:t>	</a:t>
            </a:r>
            <a:r>
              <a:rPr kumimoji="1" lang="en-US" altLang="zh-CN" dirty="0" err="1"/>
              <a:t>mongoexport</a:t>
            </a:r>
            <a:r>
              <a:rPr kumimoji="1" lang="en-US" altLang="zh-CN" dirty="0"/>
              <a:t> </a:t>
            </a:r>
            <a:r>
              <a:rPr kumimoji="1" lang="en-US" altLang="zh-CN" dirty="0">
                <a:solidFill>
                  <a:srgbClr val="FF0000"/>
                </a:solidFill>
              </a:rPr>
              <a:t>-d</a:t>
            </a:r>
            <a:r>
              <a:rPr kumimoji="1" lang="en-US" altLang="zh-CN" dirty="0"/>
              <a:t> </a:t>
            </a:r>
            <a:r>
              <a:rPr kumimoji="1" lang="en-US" altLang="zh-CN" dirty="0" err="1" smtClean="0"/>
              <a:t>dbname</a:t>
            </a:r>
            <a:r>
              <a:rPr kumimoji="1" lang="en-US" altLang="zh-CN" dirty="0" smtClean="0"/>
              <a:t> </a:t>
            </a:r>
            <a:r>
              <a:rPr kumimoji="1" lang="en-US" altLang="zh-CN" dirty="0">
                <a:solidFill>
                  <a:srgbClr val="FF0000"/>
                </a:solidFill>
              </a:rPr>
              <a:t>-c</a:t>
            </a:r>
            <a:r>
              <a:rPr kumimoji="1" lang="en-US" altLang="zh-CN" dirty="0"/>
              <a:t> </a:t>
            </a:r>
            <a:r>
              <a:rPr kumimoji="1" lang="en-US" altLang="zh-CN" dirty="0" err="1" smtClean="0"/>
              <a:t>colname</a:t>
            </a:r>
            <a:r>
              <a:rPr kumimoji="1" lang="en-US" altLang="zh-CN" dirty="0" smtClean="0"/>
              <a:t> </a:t>
            </a:r>
            <a:r>
              <a:rPr kumimoji="1" lang="en-US" altLang="zh-CN" dirty="0">
                <a:solidFill>
                  <a:srgbClr val="FF0000"/>
                </a:solidFill>
              </a:rPr>
              <a:t>-o</a:t>
            </a:r>
            <a:r>
              <a:rPr kumimoji="1" lang="en-US" altLang="zh-CN" dirty="0"/>
              <a:t> </a:t>
            </a:r>
            <a:r>
              <a:rPr kumimoji="1" lang="en-US" altLang="zh-CN" dirty="0" err="1" smtClean="0"/>
              <a:t>stu.json</a:t>
            </a:r>
            <a:endParaRPr kumimoji="1" lang="en-US" altLang="zh-CN" dirty="0" smtClean="0"/>
          </a:p>
          <a:p>
            <a:pPr lvl="1"/>
            <a:r>
              <a:rPr kumimoji="1" lang="en-US" altLang="zh-CN" dirty="0"/>
              <a:t>	</a:t>
            </a:r>
            <a:r>
              <a:rPr kumimoji="1" lang="zh-CN" altLang="en-US" dirty="0" smtClean="0"/>
              <a:t>导出成</a:t>
            </a:r>
            <a:r>
              <a:rPr kumimoji="1" lang="en-US" altLang="zh-CN" dirty="0" smtClean="0"/>
              <a:t>csv</a:t>
            </a:r>
            <a:r>
              <a:rPr kumimoji="1" lang="zh-CN" altLang="en-US" dirty="0" smtClean="0"/>
              <a:t>文件：</a:t>
            </a:r>
            <a:endParaRPr kumimoji="1" lang="en-US" altLang="zh-CN" dirty="0" smtClean="0"/>
          </a:p>
          <a:p>
            <a:r>
              <a:rPr kumimoji="1" lang="en-US" altLang="zh-CN" dirty="0" smtClean="0"/>
              <a:t>	</a:t>
            </a:r>
            <a:r>
              <a:rPr kumimoji="1" lang="en-US" altLang="zh-CN" dirty="0" err="1" smtClean="0"/>
              <a:t>mongoexport</a:t>
            </a:r>
            <a:r>
              <a:rPr kumimoji="1" lang="zh-CN" altLang="en-US" dirty="0" smtClean="0"/>
              <a:t>  </a:t>
            </a:r>
            <a:r>
              <a:rPr kumimoji="1" lang="en-US" altLang="zh-CN" dirty="0" smtClean="0">
                <a:solidFill>
                  <a:srgbClr val="FF0000"/>
                </a:solidFill>
              </a:rPr>
              <a:t>-d</a:t>
            </a:r>
            <a:r>
              <a:rPr kumimoji="1" lang="zh-CN" altLang="en-US" dirty="0" smtClean="0"/>
              <a:t> </a:t>
            </a:r>
            <a:r>
              <a:rPr kumimoji="1" lang="en-US" altLang="zh-CN" dirty="0" err="1" smtClean="0"/>
              <a:t>dbname</a:t>
            </a:r>
            <a:r>
              <a:rPr kumimoji="1" lang="zh-CN" altLang="en-US" dirty="0" smtClean="0"/>
              <a:t> </a:t>
            </a:r>
            <a:r>
              <a:rPr kumimoji="1" lang="en-US" altLang="zh-CN" dirty="0" smtClean="0">
                <a:solidFill>
                  <a:srgbClr val="FF0000"/>
                </a:solidFill>
              </a:rPr>
              <a:t>-c</a:t>
            </a:r>
            <a:r>
              <a:rPr kumimoji="1" lang="zh-CN" altLang="en-US" dirty="0" smtClean="0"/>
              <a:t> </a:t>
            </a:r>
            <a:r>
              <a:rPr kumimoji="1" lang="en-US" altLang="zh-CN" dirty="0" err="1" smtClean="0"/>
              <a:t>colname</a:t>
            </a:r>
            <a:r>
              <a:rPr kumimoji="1" lang="zh-CN" altLang="en-US" dirty="0" smtClean="0"/>
              <a:t> </a:t>
            </a:r>
            <a:r>
              <a:rPr kumimoji="1" lang="en-US" altLang="zh-CN" dirty="0" smtClean="0">
                <a:solidFill>
                  <a:srgbClr val="FF0000"/>
                </a:solidFill>
              </a:rPr>
              <a:t>--type</a:t>
            </a:r>
            <a:r>
              <a:rPr kumimoji="1" lang="zh-CN" altLang="en-US" dirty="0" smtClean="0">
                <a:solidFill>
                  <a:srgbClr val="FF0000"/>
                </a:solidFill>
              </a:rPr>
              <a:t> </a:t>
            </a:r>
            <a:r>
              <a:rPr kumimoji="1" lang="en-US" altLang="zh-CN" dirty="0" smtClean="0"/>
              <a:t>csv</a:t>
            </a:r>
            <a:r>
              <a:rPr kumimoji="1" lang="zh-CN" altLang="en-US" dirty="0" smtClean="0"/>
              <a:t> </a:t>
            </a:r>
            <a:r>
              <a:rPr kumimoji="1" lang="en-US" altLang="zh-CN" dirty="0">
                <a:solidFill>
                  <a:srgbClr val="FF0000"/>
                </a:solidFill>
              </a:rPr>
              <a:t>-</a:t>
            </a:r>
            <a:r>
              <a:rPr kumimoji="1" lang="en-US" altLang="zh-CN" dirty="0" smtClean="0">
                <a:solidFill>
                  <a:srgbClr val="FF0000"/>
                </a:solidFill>
              </a:rPr>
              <a:t>f</a:t>
            </a:r>
            <a:r>
              <a:rPr kumimoji="1" lang="zh-CN" altLang="en-US" dirty="0" smtClean="0"/>
              <a:t> </a:t>
            </a:r>
            <a:r>
              <a:rPr kumimoji="1" lang="en-US" altLang="zh-CN" dirty="0" smtClean="0"/>
              <a:t>filed1,filed2,</a:t>
            </a:r>
            <a:r>
              <a:rPr kumimoji="1" lang="mr-IN" altLang="zh-CN" dirty="0" smtClean="0"/>
              <a:t>…</a:t>
            </a:r>
            <a:r>
              <a:rPr kumimoji="1" lang="zh-CN" altLang="en-US" dirty="0" smtClean="0"/>
              <a:t> </a:t>
            </a:r>
            <a:r>
              <a:rPr kumimoji="1" lang="en-US" altLang="zh-CN" dirty="0" smtClean="0">
                <a:solidFill>
                  <a:srgbClr val="FF0000"/>
                </a:solidFill>
              </a:rPr>
              <a:t>-o</a:t>
            </a:r>
            <a:r>
              <a:rPr kumimoji="1" lang="zh-CN" altLang="en-US" dirty="0" smtClean="0"/>
              <a:t> </a:t>
            </a:r>
            <a:r>
              <a:rPr kumimoji="1" lang="en-US" altLang="zh-CN" dirty="0" err="1" smtClean="0"/>
              <a:t>filename</a:t>
            </a:r>
            <a:r>
              <a:rPr kumimoji="1" lang="en-US" altLang="zh-CN" dirty="0" err="1" smtClean="0"/>
              <a:t>.csv</a:t>
            </a:r>
            <a:r>
              <a:rPr kumimoji="1" lang="en-US" altLang="zh-CN" dirty="0"/>
              <a:t>	</a:t>
            </a:r>
            <a:endParaRPr kumimoji="1" lang="en-US" altLang="zh-CN" dirty="0" smtClean="0"/>
          </a:p>
          <a:p>
            <a:r>
              <a:rPr kumimoji="1" lang="en-US" altLang="zh-CN" dirty="0"/>
              <a:t>	</a:t>
            </a:r>
          </a:p>
          <a:p>
            <a:pPr lvl="1"/>
            <a:endParaRPr kumimoji="1" lang="en-US" altLang="zh-CN" dirty="0" smtClean="0"/>
          </a:p>
          <a:p>
            <a:r>
              <a:rPr kumimoji="1" lang="en-US" altLang="zh-CN" dirty="0"/>
              <a:t>	</a:t>
            </a:r>
            <a:endParaRPr kumimoji="1" lang="en-US" altLang="zh-CN" dirty="0" smtClean="0"/>
          </a:p>
        </p:txBody>
      </p:sp>
    </p:spTree>
    <p:extLst>
      <p:ext uri="{BB962C8B-B14F-4D97-AF65-F5344CB8AC3E}">
        <p14:creationId xmlns:p14="http://schemas.microsoft.com/office/powerpoint/2010/main" val="678372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692696"/>
            <a:ext cx="8229600" cy="461665"/>
          </a:xfrm>
          <a:prstGeom prst="rect">
            <a:avLst/>
          </a:prstGeom>
        </p:spPr>
        <p:txBody>
          <a:bodyPr wrap="square">
            <a:spAutoFit/>
          </a:bodyPr>
          <a:lstStyle/>
          <a:p>
            <a:r>
              <a:rPr lang="en-US" altLang="zh-CN" sz="2400" dirty="0" smtClean="0"/>
              <a:t>.Python</a:t>
            </a:r>
            <a:r>
              <a:rPr lang="zh-CN" altLang="en-US" sz="2400" dirty="0" smtClean="0"/>
              <a:t>与</a:t>
            </a:r>
            <a:r>
              <a:rPr lang="en-US" altLang="zh-CN" sz="2400" dirty="0" smtClean="0"/>
              <a:t>MongoDB</a:t>
            </a:r>
            <a:r>
              <a:rPr lang="zh-CN" altLang="en-US" sz="2400" dirty="0" smtClean="0"/>
              <a:t>的交互</a:t>
            </a:r>
            <a:endParaRPr lang="en-US" altLang="zh-CN" sz="2400" dirty="0" smtClean="0"/>
          </a:p>
        </p:txBody>
      </p:sp>
      <p:sp>
        <p:nvSpPr>
          <p:cNvPr id="2" name="文本框 1"/>
          <p:cNvSpPr txBox="1"/>
          <p:nvPr/>
        </p:nvSpPr>
        <p:spPr>
          <a:xfrm>
            <a:off x="776264" y="1154360"/>
            <a:ext cx="8260232" cy="4524315"/>
          </a:xfrm>
          <a:prstGeom prst="rect">
            <a:avLst/>
          </a:prstGeom>
          <a:noFill/>
        </p:spPr>
        <p:txBody>
          <a:bodyPr wrap="square" rtlCol="0">
            <a:spAutoFit/>
          </a:bodyPr>
          <a:lstStyle/>
          <a:p>
            <a:r>
              <a:rPr kumimoji="1" lang="en-US" altLang="zh-CN" dirty="0" smtClean="0"/>
              <a:t>.1</a:t>
            </a:r>
            <a:r>
              <a:rPr kumimoji="1" lang="zh-CN" altLang="en-US" dirty="0" smtClean="0"/>
              <a:t> </a:t>
            </a:r>
            <a:r>
              <a:rPr kumimoji="1" lang="en-US" altLang="zh-CN" dirty="0" err="1" smtClean="0"/>
              <a:t>pymongo</a:t>
            </a:r>
            <a:r>
              <a:rPr kumimoji="1" lang="zh-CN" altLang="en-US" dirty="0" smtClean="0"/>
              <a:t>的简介</a:t>
            </a:r>
            <a:endParaRPr kumimoji="1" lang="en-US" altLang="zh-CN" dirty="0" smtClean="0"/>
          </a:p>
          <a:p>
            <a:pPr lvl="1"/>
            <a:r>
              <a:rPr kumimoji="1" lang="en-US" altLang="zh-CN" dirty="0" smtClean="0"/>
              <a:t>.1.1</a:t>
            </a:r>
            <a:r>
              <a:rPr kumimoji="1" lang="zh-CN" altLang="en-US" dirty="0" smtClean="0"/>
              <a:t> 安装与导入</a:t>
            </a:r>
            <a:endParaRPr kumimoji="1" lang="en-US" altLang="zh-CN" dirty="0" smtClean="0"/>
          </a:p>
          <a:p>
            <a:pPr lvl="1"/>
            <a:r>
              <a:rPr kumimoji="1" lang="en-US" altLang="zh-CN" dirty="0"/>
              <a:t>	</a:t>
            </a:r>
            <a:r>
              <a:rPr kumimoji="1" lang="zh-CN" altLang="en-US" dirty="0" smtClean="0"/>
              <a:t>安装</a:t>
            </a:r>
            <a:endParaRPr kumimoji="1" lang="en-US" altLang="zh-CN" dirty="0" smtClean="0"/>
          </a:p>
          <a:p>
            <a:r>
              <a:rPr kumimoji="1" lang="en-US" altLang="zh-CN" dirty="0"/>
              <a:t>	</a:t>
            </a:r>
            <a:r>
              <a:rPr kumimoji="1" lang="en-US" altLang="zh-CN" dirty="0" smtClean="0"/>
              <a:t>	pip</a:t>
            </a:r>
            <a:r>
              <a:rPr kumimoji="1" lang="zh-CN" altLang="en-US" dirty="0" smtClean="0"/>
              <a:t> </a:t>
            </a:r>
            <a:r>
              <a:rPr kumimoji="1" lang="en-US" altLang="zh-CN" dirty="0" smtClean="0"/>
              <a:t>install</a:t>
            </a:r>
            <a:r>
              <a:rPr kumimoji="1" lang="zh-CN" altLang="en-US" dirty="0" smtClean="0"/>
              <a:t> </a:t>
            </a:r>
            <a:r>
              <a:rPr kumimoji="1" lang="en-US" altLang="zh-CN" dirty="0" err="1" smtClean="0"/>
              <a:t>pymongo</a:t>
            </a:r>
            <a:endParaRPr kumimoji="1" lang="en-US" altLang="zh-CN" dirty="0" smtClean="0"/>
          </a:p>
          <a:p>
            <a:r>
              <a:rPr kumimoji="1" lang="en-US" altLang="zh-CN" dirty="0"/>
              <a:t>	</a:t>
            </a:r>
            <a:r>
              <a:rPr kumimoji="1" lang="zh-CN" altLang="en-US" dirty="0" smtClean="0"/>
              <a:t>导入</a:t>
            </a:r>
            <a:endParaRPr kumimoji="1" lang="en-US" altLang="zh-CN" dirty="0" smtClean="0"/>
          </a:p>
          <a:p>
            <a:r>
              <a:rPr kumimoji="1" lang="en-US" altLang="zh-CN" dirty="0"/>
              <a:t>	</a:t>
            </a:r>
            <a:r>
              <a:rPr kumimoji="1" lang="en-US" altLang="zh-CN" dirty="0" smtClean="0"/>
              <a:t>	from</a:t>
            </a:r>
            <a:r>
              <a:rPr kumimoji="1" lang="zh-CN" altLang="en-US" dirty="0" smtClean="0"/>
              <a:t> </a:t>
            </a:r>
            <a:r>
              <a:rPr kumimoji="1" lang="en-US" altLang="zh-CN" dirty="0" err="1" smtClean="0"/>
              <a:t>pymongo</a:t>
            </a:r>
            <a:r>
              <a:rPr kumimoji="1" lang="zh-CN" altLang="en-US" dirty="0" smtClean="0"/>
              <a:t> </a:t>
            </a:r>
            <a:r>
              <a:rPr kumimoji="1" lang="en-US" altLang="zh-CN" dirty="0" smtClean="0"/>
              <a:t>import</a:t>
            </a:r>
            <a:r>
              <a:rPr kumimoji="1" lang="zh-CN" altLang="en-US" dirty="0" smtClean="0"/>
              <a:t> </a:t>
            </a:r>
            <a:r>
              <a:rPr kumimoji="1" lang="en-US" altLang="zh-CN" dirty="0" err="1" smtClean="0"/>
              <a:t>MongoClient</a:t>
            </a:r>
            <a:endParaRPr kumimoji="1" lang="en-US" altLang="zh-CN" dirty="0" smtClean="0"/>
          </a:p>
          <a:p>
            <a:endParaRPr kumimoji="1" lang="en-US" altLang="zh-CN" dirty="0"/>
          </a:p>
          <a:p>
            <a:pPr lvl="1"/>
            <a:r>
              <a:rPr kumimoji="1" lang="en-US" altLang="zh-CN" dirty="0" smtClean="0"/>
              <a:t>.1.2</a:t>
            </a:r>
            <a:r>
              <a:rPr kumimoji="1" lang="zh-CN" altLang="en-US" dirty="0" smtClean="0"/>
              <a:t> </a:t>
            </a:r>
            <a:r>
              <a:rPr kumimoji="1" lang="en-US" altLang="zh-CN" dirty="0" err="1" smtClean="0"/>
              <a:t>pymongo</a:t>
            </a:r>
            <a:r>
              <a:rPr kumimoji="1" lang="zh-CN" altLang="en-US" dirty="0" smtClean="0"/>
              <a:t>中的交互对象</a:t>
            </a:r>
            <a:endParaRPr kumimoji="1" lang="en-US" altLang="zh-CN" dirty="0" smtClean="0"/>
          </a:p>
          <a:p>
            <a:r>
              <a:rPr kumimoji="1" lang="en-US" altLang="zh-CN" dirty="0" smtClean="0"/>
              <a:t>	</a:t>
            </a:r>
          </a:p>
          <a:p>
            <a:r>
              <a:rPr kumimoji="1" lang="en-US" altLang="zh-CN" dirty="0"/>
              <a:t>	</a:t>
            </a:r>
            <a:r>
              <a:rPr kumimoji="1" lang="zh-CN" altLang="en-US" dirty="0" smtClean="0"/>
              <a:t>客户端对象</a:t>
            </a:r>
            <a:r>
              <a:rPr kumimoji="1" lang="en-US" altLang="zh-CN" dirty="0" smtClean="0"/>
              <a:t>		</a:t>
            </a:r>
            <a:r>
              <a:rPr kumimoji="1" lang="en-US" altLang="zh-CN" dirty="0" err="1" smtClean="0"/>
              <a:t>MongoClient</a:t>
            </a:r>
            <a:r>
              <a:rPr kumimoji="1" lang="zh-CN" altLang="en-US" dirty="0" smtClean="0"/>
              <a:t>链接数据库之后生成的对象</a:t>
            </a:r>
            <a:endParaRPr kumimoji="1" lang="en-US" altLang="zh-CN" dirty="0" smtClean="0"/>
          </a:p>
          <a:p>
            <a:r>
              <a:rPr kumimoji="1" lang="zh-CN" altLang="en-US" dirty="0" smtClean="0"/>
              <a:t> </a:t>
            </a:r>
            <a:endParaRPr kumimoji="1" lang="en-US" altLang="zh-CN" dirty="0" smtClean="0"/>
          </a:p>
          <a:p>
            <a:r>
              <a:rPr kumimoji="1" lang="en-US" altLang="zh-CN" dirty="0"/>
              <a:t>	</a:t>
            </a:r>
            <a:r>
              <a:rPr kumimoji="1" lang="zh-CN" altLang="en-US" dirty="0" smtClean="0"/>
              <a:t>数据库对象</a:t>
            </a:r>
            <a:r>
              <a:rPr kumimoji="1" lang="en-US" altLang="zh-CN" dirty="0" smtClean="0"/>
              <a:t>		</a:t>
            </a:r>
            <a:r>
              <a:rPr kumimoji="1" lang="zh-CN" altLang="en-US" dirty="0" smtClean="0"/>
              <a:t>使用客户端对象选择数据库之后生成的对象</a:t>
            </a:r>
            <a:endParaRPr kumimoji="1" lang="en-US" altLang="zh-CN" dirty="0" smtClean="0"/>
          </a:p>
          <a:p>
            <a:endParaRPr kumimoji="1" lang="en-US" altLang="zh-CN" dirty="0" smtClean="0"/>
          </a:p>
          <a:p>
            <a:r>
              <a:rPr kumimoji="1" lang="en-US" altLang="zh-CN" dirty="0"/>
              <a:t>	</a:t>
            </a:r>
            <a:r>
              <a:rPr kumimoji="1" lang="zh-CN" altLang="en-US" dirty="0" smtClean="0"/>
              <a:t>集合对象</a:t>
            </a:r>
            <a:r>
              <a:rPr kumimoji="1" lang="en-US" altLang="zh-CN" dirty="0" smtClean="0"/>
              <a:t>		</a:t>
            </a:r>
            <a:r>
              <a:rPr kumimoji="1" lang="zh-CN" altLang="en-US" dirty="0" smtClean="0"/>
              <a:t>有数据库对象选择集合之后生成的对象</a:t>
            </a:r>
            <a:endParaRPr kumimoji="1" lang="en-US" altLang="zh-CN" dirty="0" smtClean="0"/>
          </a:p>
          <a:p>
            <a:endParaRPr kumimoji="1" lang="en-US" altLang="zh-CN" dirty="0" smtClean="0"/>
          </a:p>
          <a:p>
            <a:r>
              <a:rPr kumimoji="1" lang="en-US" altLang="zh-CN" dirty="0"/>
              <a:t>	</a:t>
            </a:r>
            <a:r>
              <a:rPr kumimoji="1" lang="zh-CN" altLang="en-US" dirty="0" smtClean="0"/>
              <a:t>游标对象</a:t>
            </a:r>
            <a:r>
              <a:rPr kumimoji="1" lang="en-US" altLang="zh-CN" dirty="0"/>
              <a:t>	</a:t>
            </a:r>
            <a:r>
              <a:rPr kumimoji="1" lang="en-US" altLang="zh-CN" dirty="0" smtClean="0"/>
              <a:t>	</a:t>
            </a:r>
            <a:r>
              <a:rPr kumimoji="1" lang="zh-CN" altLang="en-US" dirty="0" smtClean="0"/>
              <a:t>查找之后生成的对象</a:t>
            </a:r>
            <a:endParaRPr kumimoji="1" lang="en-US" altLang="zh-CN" dirty="0" smtClean="0"/>
          </a:p>
        </p:txBody>
      </p:sp>
    </p:spTree>
    <p:extLst>
      <p:ext uri="{BB962C8B-B14F-4D97-AF65-F5344CB8AC3E}">
        <p14:creationId xmlns:p14="http://schemas.microsoft.com/office/powerpoint/2010/main" val="1825050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692696"/>
            <a:ext cx="8229600" cy="461665"/>
          </a:xfrm>
          <a:prstGeom prst="rect">
            <a:avLst/>
          </a:prstGeom>
        </p:spPr>
        <p:txBody>
          <a:bodyPr wrap="square">
            <a:spAutoFit/>
          </a:bodyPr>
          <a:lstStyle/>
          <a:p>
            <a:r>
              <a:rPr lang="en-US" altLang="zh-CN" sz="2400" dirty="0" smtClean="0"/>
              <a:t>.Python</a:t>
            </a:r>
            <a:r>
              <a:rPr lang="zh-CN" altLang="en-US" sz="2400" dirty="0" smtClean="0"/>
              <a:t>与</a:t>
            </a:r>
            <a:r>
              <a:rPr lang="en-US" altLang="zh-CN" sz="2400" dirty="0" smtClean="0"/>
              <a:t>MongoDB</a:t>
            </a:r>
            <a:r>
              <a:rPr lang="zh-CN" altLang="en-US" sz="2400" dirty="0" smtClean="0"/>
              <a:t>的交互</a:t>
            </a:r>
            <a:endParaRPr lang="en-US" altLang="zh-CN" sz="2400" dirty="0" smtClean="0"/>
          </a:p>
        </p:txBody>
      </p:sp>
      <p:sp>
        <p:nvSpPr>
          <p:cNvPr id="2" name="文本框 1"/>
          <p:cNvSpPr txBox="1"/>
          <p:nvPr/>
        </p:nvSpPr>
        <p:spPr>
          <a:xfrm>
            <a:off x="776264" y="1154360"/>
            <a:ext cx="8260232" cy="3139321"/>
          </a:xfrm>
          <a:prstGeom prst="rect">
            <a:avLst/>
          </a:prstGeom>
          <a:noFill/>
        </p:spPr>
        <p:txBody>
          <a:bodyPr wrap="square" rtlCol="0">
            <a:spAutoFit/>
          </a:bodyPr>
          <a:lstStyle/>
          <a:p>
            <a:r>
              <a:rPr kumimoji="1" lang="en-US" altLang="zh-CN" dirty="0" smtClean="0"/>
              <a:t>.2</a:t>
            </a:r>
            <a:r>
              <a:rPr kumimoji="1" lang="zh-CN" altLang="en-US" dirty="0" smtClean="0"/>
              <a:t> </a:t>
            </a:r>
            <a:r>
              <a:rPr kumimoji="1" lang="en-US" altLang="zh-CN" dirty="0" err="1" smtClean="0"/>
              <a:t>pymongo</a:t>
            </a:r>
            <a:r>
              <a:rPr kumimoji="1" lang="zh-CN" altLang="en-US" dirty="0" smtClean="0"/>
              <a:t>的简单实用</a:t>
            </a:r>
            <a:endParaRPr kumimoji="1" lang="en-US" altLang="zh-CN" dirty="0" smtClean="0"/>
          </a:p>
          <a:p>
            <a:pPr lvl="1"/>
            <a:r>
              <a:rPr kumimoji="1" lang="en-US" altLang="zh-CN" dirty="0" smtClean="0"/>
              <a:t>.1.1</a:t>
            </a:r>
            <a:r>
              <a:rPr kumimoji="1" lang="zh-CN" altLang="en-US" dirty="0" smtClean="0"/>
              <a:t> 在创建链接对象</a:t>
            </a:r>
            <a:endParaRPr kumimoji="1" lang="en-US" altLang="zh-CN" dirty="0" smtClean="0"/>
          </a:p>
          <a:p>
            <a:pPr lvl="1"/>
            <a:r>
              <a:rPr kumimoji="1" lang="en-US" altLang="zh-CN" dirty="0" smtClean="0"/>
              <a:t>	client=</a:t>
            </a:r>
            <a:r>
              <a:rPr kumimoji="1" lang="zh-CN" altLang="en-US" dirty="0" smtClean="0"/>
              <a:t> </a:t>
            </a:r>
            <a:r>
              <a:rPr kumimoji="1" lang="en-US" altLang="zh-CN" dirty="0" err="1" smtClean="0"/>
              <a:t>MongoClient</a:t>
            </a:r>
            <a:r>
              <a:rPr kumimoji="1" lang="en-US" altLang="zh-CN" dirty="0" smtClean="0"/>
              <a:t>(</a:t>
            </a:r>
            <a:r>
              <a:rPr kumimoji="1" lang="en-US" altLang="zh-CN" dirty="0" err="1" smtClean="0"/>
              <a:t>host,port</a:t>
            </a:r>
            <a:r>
              <a:rPr kumimoji="1" lang="en-US" altLang="zh-CN" dirty="0" smtClean="0"/>
              <a:t>)</a:t>
            </a:r>
          </a:p>
          <a:p>
            <a:pPr lvl="1"/>
            <a:endParaRPr kumimoji="1" lang="en-US" altLang="zh-CN" dirty="0"/>
          </a:p>
          <a:p>
            <a:pPr lvl="1"/>
            <a:r>
              <a:rPr kumimoji="1" lang="en-US" altLang="zh-CN" dirty="0" smtClean="0"/>
              <a:t>.1.2</a:t>
            </a:r>
            <a:r>
              <a:rPr kumimoji="1" lang="zh-CN" altLang="en-US" dirty="0" smtClean="0"/>
              <a:t> 简单操作</a:t>
            </a:r>
            <a:endParaRPr kumimoji="1" lang="en-US" altLang="zh-CN" dirty="0" smtClean="0"/>
          </a:p>
          <a:p>
            <a:r>
              <a:rPr kumimoji="1" lang="en-US" altLang="zh-CN" dirty="0" smtClean="0"/>
              <a:t>	</a:t>
            </a:r>
          </a:p>
          <a:p>
            <a:r>
              <a:rPr kumimoji="1" lang="en-US" altLang="zh-CN" dirty="0"/>
              <a:t>	</a:t>
            </a:r>
            <a:r>
              <a:rPr kumimoji="1" lang="zh-CN" altLang="en-US" dirty="0" smtClean="0"/>
              <a:t>获取数据库列表</a:t>
            </a:r>
            <a:r>
              <a:rPr kumimoji="1" lang="en-US" altLang="zh-CN" dirty="0" smtClean="0"/>
              <a:t>		</a:t>
            </a:r>
            <a:r>
              <a:rPr kumimoji="1" lang="en-US" altLang="zh-CN" dirty="0" err="1" smtClean="0"/>
              <a:t>client.database_names</a:t>
            </a:r>
            <a:r>
              <a:rPr kumimoji="1" lang="en-US" altLang="zh-CN" dirty="0" smtClean="0"/>
              <a:t>()</a:t>
            </a:r>
          </a:p>
          <a:p>
            <a:endParaRPr kumimoji="1" lang="en-US" altLang="zh-CN" dirty="0"/>
          </a:p>
          <a:p>
            <a:r>
              <a:rPr kumimoji="1" lang="en-US" altLang="zh-CN" dirty="0" smtClean="0"/>
              <a:t>	</a:t>
            </a:r>
            <a:r>
              <a:rPr kumimoji="1" lang="zh-CN" altLang="en-US" dirty="0" smtClean="0"/>
              <a:t>获取数据库链接地址</a:t>
            </a:r>
            <a:r>
              <a:rPr kumimoji="1" lang="en-US" altLang="zh-CN" dirty="0" smtClean="0"/>
              <a:t>	</a:t>
            </a:r>
            <a:r>
              <a:rPr kumimoji="1" lang="en-US" altLang="zh-CN" dirty="0" err="1" smtClean="0"/>
              <a:t>client.address</a:t>
            </a:r>
            <a:endParaRPr kumimoji="1" lang="en-US" altLang="zh-CN" dirty="0" smtClean="0"/>
          </a:p>
          <a:p>
            <a:r>
              <a:rPr kumimoji="1" lang="en-US" altLang="zh-CN" dirty="0"/>
              <a:t>	</a:t>
            </a:r>
            <a:endParaRPr kumimoji="1" lang="en-US" altLang="zh-CN" dirty="0" smtClean="0"/>
          </a:p>
          <a:p>
            <a:r>
              <a:rPr kumimoji="1" lang="en-US" altLang="zh-CN" dirty="0"/>
              <a:t>	</a:t>
            </a:r>
            <a:r>
              <a:rPr kumimoji="1" lang="zh-CN" altLang="en-US" dirty="0" smtClean="0"/>
              <a:t>关闭数据库</a:t>
            </a:r>
            <a:r>
              <a:rPr kumimoji="1" lang="en-US" altLang="zh-CN" dirty="0" smtClean="0"/>
              <a:t>		</a:t>
            </a:r>
            <a:r>
              <a:rPr kumimoji="1" lang="en-US" altLang="zh-CN" dirty="0" err="1" smtClean="0"/>
              <a:t>client.close</a:t>
            </a:r>
            <a:r>
              <a:rPr kumimoji="1" lang="en-US" altLang="zh-CN" dirty="0" smtClean="0"/>
              <a:t>()</a:t>
            </a:r>
          </a:p>
        </p:txBody>
      </p:sp>
    </p:spTree>
    <p:extLst>
      <p:ext uri="{BB962C8B-B14F-4D97-AF65-F5344CB8AC3E}">
        <p14:creationId xmlns:p14="http://schemas.microsoft.com/office/powerpoint/2010/main" val="9695051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692696"/>
            <a:ext cx="8229600" cy="461665"/>
          </a:xfrm>
          <a:prstGeom prst="rect">
            <a:avLst/>
          </a:prstGeom>
        </p:spPr>
        <p:txBody>
          <a:bodyPr wrap="square">
            <a:spAutoFit/>
          </a:bodyPr>
          <a:lstStyle/>
          <a:p>
            <a:r>
              <a:rPr lang="en-US" altLang="zh-CN" sz="2400" dirty="0" smtClean="0"/>
              <a:t>.Python</a:t>
            </a:r>
            <a:r>
              <a:rPr lang="zh-CN" altLang="en-US" sz="2400" dirty="0" smtClean="0"/>
              <a:t>与</a:t>
            </a:r>
            <a:r>
              <a:rPr lang="en-US" altLang="zh-CN" sz="2400" dirty="0" smtClean="0"/>
              <a:t>MongoDB</a:t>
            </a:r>
            <a:r>
              <a:rPr lang="zh-CN" altLang="en-US" sz="2400" dirty="0" smtClean="0"/>
              <a:t>的交互</a:t>
            </a:r>
            <a:endParaRPr lang="en-US" altLang="zh-CN" sz="2400" dirty="0" smtClean="0"/>
          </a:p>
        </p:txBody>
      </p:sp>
      <p:sp>
        <p:nvSpPr>
          <p:cNvPr id="2" name="文本框 1"/>
          <p:cNvSpPr txBox="1"/>
          <p:nvPr/>
        </p:nvSpPr>
        <p:spPr>
          <a:xfrm>
            <a:off x="776264" y="1154360"/>
            <a:ext cx="8260232" cy="4801314"/>
          </a:xfrm>
          <a:prstGeom prst="rect">
            <a:avLst/>
          </a:prstGeom>
          <a:noFill/>
        </p:spPr>
        <p:txBody>
          <a:bodyPr wrap="square" rtlCol="0">
            <a:spAutoFit/>
          </a:bodyPr>
          <a:lstStyle/>
          <a:p>
            <a:r>
              <a:rPr kumimoji="1" lang="en-US" altLang="zh-CN" dirty="0" smtClean="0"/>
              <a:t>.2</a:t>
            </a:r>
            <a:r>
              <a:rPr kumimoji="1" lang="zh-CN" altLang="en-US" dirty="0" smtClean="0"/>
              <a:t> </a:t>
            </a:r>
            <a:r>
              <a:rPr kumimoji="1" lang="en-US" altLang="zh-CN" dirty="0" err="1" smtClean="0"/>
              <a:t>pymongo</a:t>
            </a:r>
            <a:r>
              <a:rPr kumimoji="1" lang="zh-CN" altLang="en-US" dirty="0" smtClean="0"/>
              <a:t>的简单实用</a:t>
            </a:r>
            <a:endParaRPr kumimoji="1" lang="en-US" altLang="zh-CN" dirty="0" smtClean="0"/>
          </a:p>
          <a:p>
            <a:pPr lvl="1"/>
            <a:r>
              <a:rPr kumimoji="1" lang="en-US" altLang="zh-CN" dirty="0" smtClean="0"/>
              <a:t>.1.1</a:t>
            </a:r>
            <a:r>
              <a:rPr kumimoji="1" lang="zh-CN" altLang="en-US" dirty="0" smtClean="0"/>
              <a:t> 创建数据库对象</a:t>
            </a:r>
            <a:endParaRPr kumimoji="1" lang="en-US" altLang="zh-CN" dirty="0" smtClean="0"/>
          </a:p>
          <a:p>
            <a:pPr lvl="1"/>
            <a:r>
              <a:rPr kumimoji="1" lang="en-US" altLang="zh-CN" dirty="0" smtClean="0"/>
              <a:t>	</a:t>
            </a:r>
            <a:r>
              <a:rPr kumimoji="1" lang="en-US" altLang="zh-CN" dirty="0" err="1" smtClean="0"/>
              <a:t>db</a:t>
            </a:r>
            <a:r>
              <a:rPr kumimoji="1" lang="zh-CN" altLang="en-US" dirty="0" smtClean="0"/>
              <a:t> </a:t>
            </a:r>
            <a:r>
              <a:rPr kumimoji="1" lang="en-US" altLang="zh-CN" dirty="0" smtClean="0"/>
              <a:t>=</a:t>
            </a:r>
            <a:r>
              <a:rPr kumimoji="1" lang="zh-CN" altLang="en-US" dirty="0" smtClean="0"/>
              <a:t> </a:t>
            </a:r>
            <a:r>
              <a:rPr kumimoji="1" lang="en-US" altLang="zh-CN" dirty="0" err="1" smtClean="0"/>
              <a:t>client.dbname</a:t>
            </a:r>
            <a:endParaRPr kumimoji="1" lang="en-US" altLang="zh-CN" dirty="0" smtClean="0"/>
          </a:p>
          <a:p>
            <a:pPr lvl="1"/>
            <a:r>
              <a:rPr kumimoji="1" lang="en-US" altLang="zh-CN" dirty="0"/>
              <a:t>	</a:t>
            </a:r>
            <a:r>
              <a:rPr kumimoji="1" lang="en-US" altLang="zh-CN" dirty="0" err="1" smtClean="0"/>
              <a:t>db</a:t>
            </a:r>
            <a:r>
              <a:rPr kumimoji="1" lang="zh-CN" altLang="en-US" dirty="0" smtClean="0"/>
              <a:t> </a:t>
            </a:r>
            <a:r>
              <a:rPr kumimoji="1" lang="en-US" altLang="zh-CN" dirty="0" smtClean="0"/>
              <a:t>=</a:t>
            </a:r>
            <a:r>
              <a:rPr kumimoji="1" lang="zh-CN" altLang="en-US" dirty="0" smtClean="0"/>
              <a:t> </a:t>
            </a:r>
            <a:r>
              <a:rPr kumimoji="1" lang="en-US" altLang="zh-CN" dirty="0" smtClean="0"/>
              <a:t>client[</a:t>
            </a:r>
            <a:r>
              <a:rPr kumimoji="1" lang="en-US" altLang="zh-CN" dirty="0" err="1" smtClean="0"/>
              <a:t>dbname</a:t>
            </a:r>
            <a:r>
              <a:rPr kumimoji="1" lang="en-US" altLang="zh-CN" dirty="0" smtClean="0"/>
              <a:t>]</a:t>
            </a:r>
          </a:p>
          <a:p>
            <a:pPr lvl="1"/>
            <a:endParaRPr kumimoji="1" lang="en-US" altLang="zh-CN" dirty="0"/>
          </a:p>
          <a:p>
            <a:pPr lvl="1"/>
            <a:r>
              <a:rPr kumimoji="1" lang="en-US" altLang="zh-CN" dirty="0" smtClean="0"/>
              <a:t>.1.2</a:t>
            </a:r>
            <a:r>
              <a:rPr kumimoji="1" lang="zh-CN" altLang="en-US" dirty="0" smtClean="0"/>
              <a:t> 简单操作</a:t>
            </a:r>
            <a:endParaRPr kumimoji="1" lang="en-US" altLang="zh-CN" dirty="0" smtClean="0"/>
          </a:p>
          <a:p>
            <a:r>
              <a:rPr kumimoji="1" lang="en-US" altLang="zh-CN" dirty="0" smtClean="0"/>
              <a:t>	</a:t>
            </a:r>
          </a:p>
          <a:p>
            <a:r>
              <a:rPr kumimoji="1" lang="en-US" altLang="zh-CN" dirty="0"/>
              <a:t>	</a:t>
            </a:r>
            <a:r>
              <a:rPr kumimoji="1" lang="zh-CN" altLang="en-US" dirty="0" smtClean="0"/>
              <a:t>获取集合列表</a:t>
            </a:r>
            <a:r>
              <a:rPr kumimoji="1" lang="en-US" altLang="zh-CN" dirty="0" smtClean="0"/>
              <a:t>		</a:t>
            </a:r>
            <a:r>
              <a:rPr kumimoji="1" lang="en-US" altLang="zh-CN" dirty="0" err="1" smtClean="0"/>
              <a:t>db.collection_names</a:t>
            </a:r>
            <a:r>
              <a:rPr kumimoji="1" lang="en-US" altLang="zh-CN" dirty="0" smtClean="0"/>
              <a:t>()</a:t>
            </a:r>
          </a:p>
          <a:p>
            <a:endParaRPr kumimoji="1" lang="en-US" altLang="zh-CN" dirty="0"/>
          </a:p>
          <a:p>
            <a:r>
              <a:rPr kumimoji="1" lang="en-US" altLang="zh-CN" dirty="0" smtClean="0"/>
              <a:t>	</a:t>
            </a:r>
            <a:r>
              <a:rPr kumimoji="1" lang="zh-CN" altLang="en-US" dirty="0" smtClean="0"/>
              <a:t>创建结合</a:t>
            </a:r>
            <a:r>
              <a:rPr kumimoji="1" lang="en-US" altLang="zh-CN" dirty="0" smtClean="0"/>
              <a:t>		</a:t>
            </a:r>
            <a:r>
              <a:rPr kumimoji="1" lang="en-US" altLang="zh-CN" dirty="0" err="1" smtClean="0"/>
              <a:t>db.create_collection</a:t>
            </a:r>
            <a:r>
              <a:rPr kumimoji="1" lang="en-US" altLang="zh-CN" dirty="0" smtClean="0"/>
              <a:t>(</a:t>
            </a:r>
            <a:r>
              <a:rPr kumimoji="1" lang="en-US" altLang="zh-CN" dirty="0" err="1" smtClean="0"/>
              <a:t>colname</a:t>
            </a:r>
            <a:r>
              <a:rPr kumimoji="1" lang="en-US" altLang="zh-CN" dirty="0" smtClean="0"/>
              <a:t>)</a:t>
            </a:r>
          </a:p>
          <a:p>
            <a:r>
              <a:rPr kumimoji="1" lang="en-US" altLang="zh-CN" dirty="0"/>
              <a:t>	</a:t>
            </a:r>
            <a:endParaRPr kumimoji="1" lang="en-US" altLang="zh-CN" dirty="0" smtClean="0"/>
          </a:p>
          <a:p>
            <a:r>
              <a:rPr kumimoji="1" lang="en-US" altLang="zh-CN" dirty="0"/>
              <a:t>	</a:t>
            </a:r>
            <a:r>
              <a:rPr kumimoji="1" lang="zh-CN" altLang="en-US" dirty="0" smtClean="0"/>
              <a:t>删除集合</a:t>
            </a:r>
            <a:r>
              <a:rPr kumimoji="1" lang="en-US" altLang="zh-CN" dirty="0" smtClean="0"/>
              <a:t>		</a:t>
            </a:r>
            <a:r>
              <a:rPr kumimoji="1" lang="en-US" altLang="zh-CN" dirty="0" err="1" smtClean="0"/>
              <a:t>db.drop_collection</a:t>
            </a:r>
            <a:r>
              <a:rPr kumimoji="1" lang="en-US" altLang="zh-CN" dirty="0" smtClean="0"/>
              <a:t>(</a:t>
            </a:r>
            <a:r>
              <a:rPr kumimoji="1" lang="en-US" altLang="zh-CN" dirty="0" err="1" smtClean="0"/>
              <a:t>colname</a:t>
            </a:r>
            <a:r>
              <a:rPr kumimoji="1" lang="en-US" altLang="zh-CN" dirty="0" smtClean="0"/>
              <a:t>)</a:t>
            </a:r>
            <a:endParaRPr kumimoji="1" lang="en-US" altLang="zh-CN" dirty="0"/>
          </a:p>
          <a:p>
            <a:endParaRPr kumimoji="1" lang="en-US" altLang="zh-CN" dirty="0"/>
          </a:p>
          <a:p>
            <a:r>
              <a:rPr kumimoji="1" lang="en-US" altLang="zh-CN" dirty="0" smtClean="0"/>
              <a:t>	</a:t>
            </a:r>
            <a:r>
              <a:rPr kumimoji="1" lang="zh-CN" altLang="en-US" dirty="0" smtClean="0"/>
              <a:t>查看当前数据库名</a:t>
            </a:r>
            <a:r>
              <a:rPr kumimoji="1" lang="en-US" altLang="zh-CN" dirty="0" smtClean="0"/>
              <a:t>	</a:t>
            </a:r>
            <a:r>
              <a:rPr kumimoji="1" lang="en-US" altLang="zh-CN" dirty="0" err="1" smtClean="0"/>
              <a:t>db.name</a:t>
            </a:r>
            <a:endParaRPr kumimoji="1" lang="en-US" altLang="zh-CN" dirty="0" smtClean="0"/>
          </a:p>
          <a:p>
            <a:endParaRPr kumimoji="1" lang="en-US" altLang="zh-CN" dirty="0"/>
          </a:p>
          <a:p>
            <a:r>
              <a:rPr kumimoji="1" lang="en-US" altLang="zh-CN" dirty="0" smtClean="0"/>
              <a:t>	</a:t>
            </a:r>
            <a:r>
              <a:rPr kumimoji="1" lang="zh-CN" altLang="en-US" dirty="0" smtClean="0"/>
              <a:t>权限认证</a:t>
            </a:r>
            <a:r>
              <a:rPr kumimoji="1" lang="en-US" altLang="zh-CN" dirty="0" smtClean="0"/>
              <a:t>		</a:t>
            </a:r>
            <a:r>
              <a:rPr kumimoji="1" lang="en-US" altLang="zh-CN" dirty="0" err="1" smtClean="0"/>
              <a:t>db.authenticate</a:t>
            </a:r>
            <a:r>
              <a:rPr kumimoji="1" lang="en-US" altLang="zh-CN" dirty="0" smtClean="0"/>
              <a:t>(</a:t>
            </a:r>
            <a:r>
              <a:rPr kumimoji="1" lang="en-US" altLang="zh-CN" dirty="0" err="1" smtClean="0"/>
              <a:t>user,pwd</a:t>
            </a:r>
            <a:r>
              <a:rPr kumimoji="1" lang="en-US" altLang="zh-CN" dirty="0" smtClean="0"/>
              <a:t>)</a:t>
            </a:r>
          </a:p>
          <a:p>
            <a:endParaRPr kumimoji="1" lang="en-US" altLang="zh-CN" dirty="0" smtClean="0"/>
          </a:p>
        </p:txBody>
      </p:sp>
    </p:spTree>
    <p:extLst>
      <p:ext uri="{BB962C8B-B14F-4D97-AF65-F5344CB8AC3E}">
        <p14:creationId xmlns:p14="http://schemas.microsoft.com/office/powerpoint/2010/main" val="17827871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692696"/>
            <a:ext cx="8229600" cy="461665"/>
          </a:xfrm>
          <a:prstGeom prst="rect">
            <a:avLst/>
          </a:prstGeom>
        </p:spPr>
        <p:txBody>
          <a:bodyPr wrap="square">
            <a:spAutoFit/>
          </a:bodyPr>
          <a:lstStyle/>
          <a:p>
            <a:r>
              <a:rPr lang="en-US" altLang="zh-CN" sz="2400" dirty="0" smtClean="0"/>
              <a:t>.Python</a:t>
            </a:r>
            <a:r>
              <a:rPr lang="zh-CN" altLang="en-US" sz="2400" dirty="0" smtClean="0"/>
              <a:t>与</a:t>
            </a:r>
            <a:r>
              <a:rPr lang="en-US" altLang="zh-CN" sz="2400" dirty="0" smtClean="0"/>
              <a:t>MongoDB</a:t>
            </a:r>
            <a:r>
              <a:rPr lang="zh-CN" altLang="en-US" sz="2400" dirty="0" smtClean="0"/>
              <a:t>的交互</a:t>
            </a:r>
            <a:endParaRPr lang="en-US" altLang="zh-CN" sz="2400" dirty="0" smtClean="0"/>
          </a:p>
        </p:txBody>
      </p:sp>
      <p:sp>
        <p:nvSpPr>
          <p:cNvPr id="2" name="文本框 1"/>
          <p:cNvSpPr txBox="1"/>
          <p:nvPr/>
        </p:nvSpPr>
        <p:spPr>
          <a:xfrm>
            <a:off x="776264" y="1154360"/>
            <a:ext cx="8260232" cy="4801314"/>
          </a:xfrm>
          <a:prstGeom prst="rect">
            <a:avLst/>
          </a:prstGeom>
          <a:noFill/>
        </p:spPr>
        <p:txBody>
          <a:bodyPr wrap="square" rtlCol="0">
            <a:spAutoFit/>
          </a:bodyPr>
          <a:lstStyle/>
          <a:p>
            <a:r>
              <a:rPr kumimoji="1" lang="en-US" altLang="zh-CN" dirty="0" smtClean="0"/>
              <a:t>.2</a:t>
            </a:r>
            <a:r>
              <a:rPr kumimoji="1" lang="zh-CN" altLang="en-US" dirty="0" smtClean="0"/>
              <a:t> </a:t>
            </a:r>
            <a:r>
              <a:rPr kumimoji="1" lang="en-US" altLang="zh-CN" dirty="0" err="1" smtClean="0"/>
              <a:t>pymongo</a:t>
            </a:r>
            <a:r>
              <a:rPr kumimoji="1" lang="zh-CN" altLang="en-US" dirty="0" smtClean="0"/>
              <a:t>的简单实用</a:t>
            </a:r>
            <a:endParaRPr kumimoji="1" lang="en-US" altLang="zh-CN" dirty="0" smtClean="0"/>
          </a:p>
          <a:p>
            <a:pPr lvl="1"/>
            <a:r>
              <a:rPr kumimoji="1" lang="en-US" altLang="zh-CN" dirty="0" smtClean="0"/>
              <a:t>.1.1</a:t>
            </a:r>
            <a:r>
              <a:rPr kumimoji="1" lang="zh-CN" altLang="en-US" dirty="0" smtClean="0"/>
              <a:t> 创建集合对象</a:t>
            </a:r>
            <a:endParaRPr kumimoji="1" lang="en-US" altLang="zh-CN" dirty="0" smtClean="0"/>
          </a:p>
          <a:p>
            <a:pPr lvl="1"/>
            <a:r>
              <a:rPr kumimoji="1" lang="en-US" altLang="zh-CN" dirty="0" smtClean="0"/>
              <a:t>	col</a:t>
            </a:r>
            <a:r>
              <a:rPr kumimoji="1" lang="zh-CN" altLang="en-US" dirty="0" smtClean="0"/>
              <a:t> </a:t>
            </a:r>
            <a:r>
              <a:rPr kumimoji="1" lang="en-US" altLang="zh-CN" dirty="0" smtClean="0"/>
              <a:t>=</a:t>
            </a:r>
            <a:r>
              <a:rPr kumimoji="1" lang="zh-CN" altLang="en-US" dirty="0" smtClean="0"/>
              <a:t> </a:t>
            </a:r>
            <a:r>
              <a:rPr kumimoji="1" lang="en-US" altLang="zh-CN" dirty="0" err="1" smtClean="0"/>
              <a:t>db.colname</a:t>
            </a:r>
            <a:endParaRPr kumimoji="1" lang="en-US" altLang="zh-CN" dirty="0" smtClean="0"/>
          </a:p>
          <a:p>
            <a:pPr lvl="1"/>
            <a:r>
              <a:rPr kumimoji="1" lang="en-US" altLang="zh-CN" dirty="0"/>
              <a:t>	</a:t>
            </a:r>
            <a:r>
              <a:rPr kumimoji="1" lang="en-US" altLang="zh-CN" dirty="0" smtClean="0"/>
              <a:t>col</a:t>
            </a:r>
            <a:r>
              <a:rPr kumimoji="1" lang="zh-CN" altLang="en-US" dirty="0" smtClean="0"/>
              <a:t> </a:t>
            </a:r>
            <a:r>
              <a:rPr kumimoji="1" lang="en-US" altLang="zh-CN" dirty="0" smtClean="0"/>
              <a:t>=</a:t>
            </a:r>
            <a:r>
              <a:rPr kumimoji="1" lang="zh-CN" altLang="en-US" dirty="0" smtClean="0"/>
              <a:t> </a:t>
            </a:r>
            <a:r>
              <a:rPr kumimoji="1" lang="en-US" altLang="zh-CN" dirty="0" err="1" smtClean="0"/>
              <a:t>db</a:t>
            </a:r>
            <a:r>
              <a:rPr kumimoji="1" lang="en-US" altLang="zh-CN" dirty="0" smtClean="0"/>
              <a:t>[</a:t>
            </a:r>
            <a:r>
              <a:rPr kumimoji="1" lang="en-US" altLang="zh-CN" dirty="0" err="1" smtClean="0"/>
              <a:t>colname</a:t>
            </a:r>
            <a:r>
              <a:rPr kumimoji="1" lang="en-US" altLang="zh-CN" dirty="0" smtClean="0"/>
              <a:t>]</a:t>
            </a:r>
          </a:p>
          <a:p>
            <a:pPr lvl="1"/>
            <a:r>
              <a:rPr kumimoji="1" lang="en-US" altLang="zh-CN" dirty="0"/>
              <a:t>	</a:t>
            </a:r>
            <a:r>
              <a:rPr kumimoji="1" lang="zh-CN" altLang="en-US" dirty="0" smtClean="0"/>
              <a:t>注</a:t>
            </a:r>
            <a:r>
              <a:rPr kumimoji="1" lang="en-US" altLang="zh-CN" dirty="0" smtClean="0"/>
              <a:t>:</a:t>
            </a:r>
            <a:r>
              <a:rPr kumimoji="1" lang="zh-CN" altLang="en-US" dirty="0"/>
              <a:t>对数据的操作主要集中在集合</a:t>
            </a:r>
            <a:r>
              <a:rPr kumimoji="1" lang="zh-CN" altLang="en-US" dirty="0" smtClean="0"/>
              <a:t>对象</a:t>
            </a:r>
            <a:endParaRPr kumimoji="1" lang="en-US" altLang="zh-CN" dirty="0" smtClean="0"/>
          </a:p>
          <a:p>
            <a:pPr lvl="1"/>
            <a:endParaRPr kumimoji="1" lang="en-US" altLang="zh-CN" dirty="0"/>
          </a:p>
          <a:p>
            <a:pPr lvl="1"/>
            <a:r>
              <a:rPr kumimoji="1" lang="en-US" altLang="zh-CN" dirty="0" smtClean="0"/>
              <a:t>.1.2</a:t>
            </a:r>
            <a:r>
              <a:rPr kumimoji="1" lang="zh-CN" altLang="en-US" dirty="0" smtClean="0"/>
              <a:t> 简单操作</a:t>
            </a:r>
            <a:endParaRPr kumimoji="1" lang="en-US" altLang="zh-CN" dirty="0" smtClean="0"/>
          </a:p>
          <a:p>
            <a:r>
              <a:rPr kumimoji="1" lang="en-US" altLang="zh-CN" dirty="0" smtClean="0"/>
              <a:t>	</a:t>
            </a:r>
          </a:p>
          <a:p>
            <a:r>
              <a:rPr kumimoji="1" lang="en-US" altLang="zh-CN" dirty="0"/>
              <a:t>	</a:t>
            </a:r>
            <a:r>
              <a:rPr kumimoji="1" lang="zh-CN" altLang="en-US" dirty="0" smtClean="0"/>
              <a:t>查看当前集合名</a:t>
            </a:r>
            <a:r>
              <a:rPr kumimoji="1" lang="en-US" altLang="zh-CN" dirty="0" smtClean="0"/>
              <a:t>			</a:t>
            </a:r>
            <a:r>
              <a:rPr kumimoji="1" lang="en-US" altLang="zh-CN" dirty="0" err="1" smtClean="0"/>
              <a:t>col.name</a:t>
            </a:r>
            <a:endParaRPr kumimoji="1" lang="en-US" altLang="zh-CN" dirty="0" smtClean="0"/>
          </a:p>
          <a:p>
            <a:r>
              <a:rPr kumimoji="1" lang="en-US" altLang="zh-CN" dirty="0"/>
              <a:t>	</a:t>
            </a:r>
            <a:r>
              <a:rPr kumimoji="1" lang="en-US" altLang="zh-CN" dirty="0" smtClean="0"/>
              <a:t>				</a:t>
            </a:r>
            <a:r>
              <a:rPr kumimoji="1" lang="en-US" altLang="zh-CN" dirty="0" err="1" smtClean="0"/>
              <a:t>col.full_name</a:t>
            </a:r>
            <a:endParaRPr kumimoji="1" lang="en-US" altLang="zh-CN" dirty="0" smtClean="0"/>
          </a:p>
          <a:p>
            <a:endParaRPr kumimoji="1" lang="en-US" altLang="zh-CN" dirty="0"/>
          </a:p>
          <a:p>
            <a:pPr lvl="1"/>
            <a:r>
              <a:rPr kumimoji="1" lang="zh-CN" altLang="en-US" dirty="0" smtClean="0"/>
              <a:t>创建游标对象</a:t>
            </a:r>
            <a:endParaRPr kumimoji="1" lang="en-US" altLang="zh-CN" dirty="0" smtClean="0"/>
          </a:p>
          <a:p>
            <a:pPr lvl="1"/>
            <a:r>
              <a:rPr kumimoji="1" lang="en-US" altLang="zh-CN" dirty="0"/>
              <a:t>	</a:t>
            </a:r>
            <a:r>
              <a:rPr kumimoji="1" lang="en-US" altLang="zh-CN" dirty="0" err="1" smtClean="0"/>
              <a:t>col.find</a:t>
            </a:r>
            <a:r>
              <a:rPr kumimoji="1" lang="en-US" altLang="zh-CN" dirty="0" smtClean="0"/>
              <a:t>()</a:t>
            </a:r>
          </a:p>
          <a:p>
            <a:pPr lvl="1"/>
            <a:endParaRPr kumimoji="1" lang="en-US" altLang="zh-CN" dirty="0"/>
          </a:p>
          <a:p>
            <a:pPr lvl="1"/>
            <a:r>
              <a:rPr kumimoji="1" lang="en-US" altLang="zh-CN" dirty="0" smtClean="0"/>
              <a:t>	</a:t>
            </a:r>
            <a:r>
              <a:rPr kumimoji="1" lang="zh-CN" altLang="en-US" dirty="0" smtClean="0"/>
              <a:t>与</a:t>
            </a:r>
            <a:r>
              <a:rPr kumimoji="1" lang="en-US" altLang="zh-CN" dirty="0" smtClean="0"/>
              <a:t>shell</a:t>
            </a:r>
            <a:r>
              <a:rPr kumimoji="1" lang="zh-CN" altLang="en-US" dirty="0" smtClean="0"/>
              <a:t>不同，</a:t>
            </a:r>
            <a:r>
              <a:rPr kumimoji="1" lang="en-US" altLang="zh-CN" dirty="0" smtClean="0"/>
              <a:t>find</a:t>
            </a:r>
            <a:r>
              <a:rPr kumimoji="1" lang="zh-CN" altLang="en-US" dirty="0" smtClean="0"/>
              <a:t>之后返回的是游标对象，游标对象可以进行遍历输出</a:t>
            </a:r>
            <a:endParaRPr kumimoji="1" lang="en-US" altLang="zh-CN" dirty="0"/>
          </a:p>
          <a:p>
            <a:r>
              <a:rPr kumimoji="1" lang="en-US" altLang="zh-CN" dirty="0" smtClean="0"/>
              <a:t>	</a:t>
            </a:r>
          </a:p>
          <a:p>
            <a:endParaRPr kumimoji="1" lang="en-US" altLang="zh-CN" dirty="0" smtClean="0"/>
          </a:p>
        </p:txBody>
      </p:sp>
    </p:spTree>
    <p:extLst>
      <p:ext uri="{BB962C8B-B14F-4D97-AF65-F5344CB8AC3E}">
        <p14:creationId xmlns:p14="http://schemas.microsoft.com/office/powerpoint/2010/main" val="9667804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692696"/>
            <a:ext cx="8229600" cy="461665"/>
          </a:xfrm>
          <a:prstGeom prst="rect">
            <a:avLst/>
          </a:prstGeom>
        </p:spPr>
        <p:txBody>
          <a:bodyPr wrap="square">
            <a:spAutoFit/>
          </a:bodyPr>
          <a:lstStyle/>
          <a:p>
            <a:r>
              <a:rPr lang="en-US" altLang="zh-CN" sz="2400" dirty="0" smtClean="0"/>
              <a:t>.Python</a:t>
            </a:r>
            <a:r>
              <a:rPr lang="zh-CN" altLang="en-US" sz="2400" dirty="0" smtClean="0"/>
              <a:t>与</a:t>
            </a:r>
            <a:r>
              <a:rPr lang="en-US" altLang="zh-CN" sz="2400" dirty="0" smtClean="0"/>
              <a:t>MongoDB</a:t>
            </a:r>
            <a:r>
              <a:rPr lang="zh-CN" altLang="en-US" sz="2400" dirty="0" smtClean="0"/>
              <a:t>的交互</a:t>
            </a:r>
            <a:endParaRPr lang="en-US" altLang="zh-CN" sz="2400" dirty="0" smtClean="0"/>
          </a:p>
        </p:txBody>
      </p:sp>
      <p:sp>
        <p:nvSpPr>
          <p:cNvPr id="2" name="文本框 1"/>
          <p:cNvSpPr txBox="1"/>
          <p:nvPr/>
        </p:nvSpPr>
        <p:spPr>
          <a:xfrm>
            <a:off x="683568" y="1154361"/>
            <a:ext cx="8260232" cy="5078313"/>
          </a:xfrm>
          <a:prstGeom prst="rect">
            <a:avLst/>
          </a:prstGeom>
          <a:noFill/>
        </p:spPr>
        <p:txBody>
          <a:bodyPr wrap="square" rtlCol="0">
            <a:spAutoFit/>
          </a:bodyPr>
          <a:lstStyle/>
          <a:p>
            <a:r>
              <a:rPr kumimoji="1" lang="en-US" altLang="zh-CN" dirty="0" smtClean="0"/>
              <a:t>.3</a:t>
            </a:r>
            <a:r>
              <a:rPr kumimoji="1" lang="zh-CN" altLang="en-US" dirty="0" smtClean="0"/>
              <a:t> </a:t>
            </a:r>
            <a:r>
              <a:rPr kumimoji="1" lang="en-US" altLang="zh-CN" dirty="0" err="1" smtClean="0"/>
              <a:t>pymongo</a:t>
            </a:r>
            <a:r>
              <a:rPr kumimoji="1" lang="zh-CN" altLang="en-US" dirty="0" smtClean="0"/>
              <a:t>的增删改查操作</a:t>
            </a:r>
            <a:endParaRPr kumimoji="1" lang="en-US" altLang="zh-CN" dirty="0" smtClean="0"/>
          </a:p>
          <a:p>
            <a:pPr lvl="1"/>
            <a:endParaRPr kumimoji="1" lang="en-US" altLang="zh-CN" dirty="0"/>
          </a:p>
          <a:p>
            <a:pPr lvl="1"/>
            <a:r>
              <a:rPr kumimoji="1" lang="en-US" altLang="zh-CN" dirty="0" smtClean="0"/>
              <a:t>3.1</a:t>
            </a:r>
            <a:r>
              <a:rPr kumimoji="1" lang="zh-CN" altLang="en-US" dirty="0" smtClean="0"/>
              <a:t>插入数据</a:t>
            </a:r>
            <a:endParaRPr kumimoji="1" lang="en-US" altLang="zh-CN" dirty="0" smtClean="0"/>
          </a:p>
          <a:p>
            <a:r>
              <a:rPr kumimoji="1" lang="en-US" altLang="zh-CN" dirty="0"/>
              <a:t>	</a:t>
            </a:r>
            <a:r>
              <a:rPr kumimoji="1" lang="zh-CN" altLang="en-US" dirty="0" smtClean="0"/>
              <a:t>①</a:t>
            </a:r>
            <a:r>
              <a:rPr kumimoji="1" lang="en-US" altLang="zh-CN" dirty="0" err="1"/>
              <a:t>col.insert_one</a:t>
            </a:r>
            <a:r>
              <a:rPr kumimoji="1" lang="en-US" altLang="zh-CN" dirty="0"/>
              <a:t>(data)		</a:t>
            </a:r>
            <a:r>
              <a:rPr kumimoji="1" lang="zh-CN" altLang="en-US" dirty="0"/>
              <a:t>插入单条数据，</a:t>
            </a:r>
            <a:r>
              <a:rPr kumimoji="1" lang="en-US" altLang="zh-CN" dirty="0"/>
              <a:t>python</a:t>
            </a:r>
            <a:r>
              <a:rPr kumimoji="1" lang="zh-CN" altLang="en-US" dirty="0"/>
              <a:t>字典格式</a:t>
            </a:r>
            <a:endParaRPr kumimoji="1" lang="en-US" altLang="zh-CN" dirty="0"/>
          </a:p>
          <a:p>
            <a:endParaRPr kumimoji="1" lang="en-US" altLang="zh-CN" dirty="0" smtClean="0"/>
          </a:p>
          <a:p>
            <a:r>
              <a:rPr kumimoji="1" lang="en-US" altLang="zh-CN" dirty="0"/>
              <a:t>	</a:t>
            </a:r>
            <a:r>
              <a:rPr kumimoji="1" lang="zh-CN" altLang="en-US" dirty="0" smtClean="0"/>
              <a:t>②</a:t>
            </a:r>
            <a:r>
              <a:rPr kumimoji="1" lang="en-US" altLang="zh-CN" dirty="0" err="1" smtClean="0"/>
              <a:t>col.insert_many</a:t>
            </a:r>
            <a:r>
              <a:rPr kumimoji="1" lang="en-US" altLang="zh-CN" dirty="0" smtClean="0"/>
              <a:t>(</a:t>
            </a:r>
            <a:r>
              <a:rPr kumimoji="1" lang="en-US" altLang="zh-CN" dirty="0" err="1" smtClean="0"/>
              <a:t>data_list</a:t>
            </a:r>
            <a:r>
              <a:rPr kumimoji="1" lang="en-US" altLang="zh-CN" dirty="0" smtClean="0"/>
              <a:t>)		</a:t>
            </a:r>
            <a:r>
              <a:rPr kumimoji="1" lang="zh-CN" altLang="en-US" dirty="0" smtClean="0"/>
              <a:t>插入多条数据，数据为字典的列表</a:t>
            </a:r>
            <a:endParaRPr kumimoji="1" lang="en-US" altLang="zh-CN" dirty="0" smtClean="0"/>
          </a:p>
          <a:p>
            <a:r>
              <a:rPr kumimoji="1" lang="en-US" altLang="zh-CN" dirty="0" smtClean="0"/>
              <a:t>					</a:t>
            </a:r>
            <a:r>
              <a:rPr kumimoji="1" lang="zh-CN" altLang="en-US" dirty="0" smtClean="0"/>
              <a:t>列表中的每一项都是字典</a:t>
            </a:r>
            <a:endParaRPr kumimoji="1" lang="en-US" altLang="zh-CN" dirty="0" smtClean="0"/>
          </a:p>
          <a:p>
            <a:endParaRPr kumimoji="1" lang="en-US" altLang="zh-CN" dirty="0" smtClean="0"/>
          </a:p>
          <a:p>
            <a:r>
              <a:rPr kumimoji="1" lang="en-US" altLang="zh-CN" dirty="0"/>
              <a:t>	</a:t>
            </a:r>
            <a:r>
              <a:rPr kumimoji="1" lang="zh-CN" altLang="en-US" dirty="0" smtClean="0"/>
              <a:t>③ </a:t>
            </a:r>
            <a:r>
              <a:rPr kumimoji="1" lang="en-US" altLang="zh-CN" dirty="0" err="1" smtClean="0"/>
              <a:t>col.insert</a:t>
            </a:r>
            <a:r>
              <a:rPr kumimoji="1" lang="en-US" altLang="zh-CN" dirty="0" smtClean="0"/>
              <a:t>(data</a:t>
            </a:r>
            <a:r>
              <a:rPr kumimoji="1" lang="en-US" altLang="zh-CN" dirty="0"/>
              <a:t>)	</a:t>
            </a:r>
            <a:r>
              <a:rPr kumimoji="1" lang="en-US" altLang="zh-CN" dirty="0" smtClean="0"/>
              <a:t>		</a:t>
            </a:r>
            <a:r>
              <a:rPr kumimoji="1" lang="zh-CN" altLang="en-US" dirty="0" smtClean="0"/>
              <a:t>插入单条字典数据或字典列表</a:t>
            </a:r>
            <a:endParaRPr kumimoji="1" lang="en-US" altLang="zh-CN" dirty="0"/>
          </a:p>
          <a:p>
            <a:endParaRPr kumimoji="1" lang="en-US" altLang="zh-CN" dirty="0"/>
          </a:p>
          <a:p>
            <a:pPr lvl="1"/>
            <a:r>
              <a:rPr kumimoji="1" lang="en-US" altLang="zh-CN" dirty="0" smtClean="0"/>
              <a:t>3.2</a:t>
            </a:r>
            <a:r>
              <a:rPr kumimoji="1" lang="zh-CN" altLang="en-US" dirty="0" smtClean="0"/>
              <a:t>查询数据</a:t>
            </a:r>
            <a:endParaRPr kumimoji="1" lang="en-US" altLang="zh-CN" dirty="0" smtClean="0"/>
          </a:p>
          <a:p>
            <a:r>
              <a:rPr kumimoji="1" lang="en-US" altLang="zh-CN" dirty="0"/>
              <a:t>	</a:t>
            </a:r>
            <a:r>
              <a:rPr kumimoji="1" lang="zh-CN" altLang="en-US" dirty="0" smtClean="0"/>
              <a:t>①</a:t>
            </a:r>
            <a:r>
              <a:rPr kumimoji="1" lang="en-US" altLang="zh-CN" dirty="0" err="1" smtClean="0"/>
              <a:t>col.find</a:t>
            </a:r>
            <a:r>
              <a:rPr kumimoji="1" lang="en-US" altLang="zh-CN" dirty="0" smtClean="0"/>
              <a:t>(query)			</a:t>
            </a:r>
            <a:r>
              <a:rPr kumimoji="1" lang="zh-CN" altLang="en-US" dirty="0" smtClean="0"/>
              <a:t>根据</a:t>
            </a:r>
            <a:r>
              <a:rPr kumimoji="1" lang="en-US" altLang="zh-CN" dirty="0" smtClean="0"/>
              <a:t>query</a:t>
            </a:r>
            <a:r>
              <a:rPr kumimoji="1" lang="zh-CN" altLang="en-US" dirty="0" smtClean="0"/>
              <a:t>条件进行查询操作</a:t>
            </a:r>
            <a:endParaRPr kumimoji="1" lang="en-US" altLang="zh-CN" dirty="0" smtClean="0"/>
          </a:p>
          <a:p>
            <a:r>
              <a:rPr kumimoji="1" lang="en-US" altLang="zh-CN" dirty="0"/>
              <a:t>	</a:t>
            </a:r>
            <a:r>
              <a:rPr kumimoji="1" lang="en-US" altLang="zh-CN" dirty="0" smtClean="0"/>
              <a:t>				</a:t>
            </a:r>
            <a:r>
              <a:rPr kumimoji="1" lang="zh-CN" altLang="en-US" dirty="0" smtClean="0"/>
              <a:t>返回一个游标对象，可迭代输出</a:t>
            </a:r>
            <a:endParaRPr kumimoji="1" lang="en-US" altLang="zh-CN" dirty="0" smtClean="0"/>
          </a:p>
          <a:p>
            <a:r>
              <a:rPr kumimoji="1" lang="en-US" altLang="zh-CN" dirty="0"/>
              <a:t>	</a:t>
            </a:r>
            <a:r>
              <a:rPr kumimoji="1" lang="en-US" altLang="zh-CN" dirty="0" smtClean="0"/>
              <a:t>				query</a:t>
            </a:r>
            <a:r>
              <a:rPr kumimoji="1" lang="zh-CN" altLang="en-US" dirty="0" smtClean="0"/>
              <a:t>为空，返回所有数据</a:t>
            </a:r>
            <a:endParaRPr kumimoji="1" lang="en-US" altLang="zh-CN" dirty="0" smtClean="0"/>
          </a:p>
          <a:p>
            <a:endParaRPr kumimoji="1" lang="en-US" altLang="zh-CN" dirty="0" smtClean="0"/>
          </a:p>
          <a:p>
            <a:r>
              <a:rPr kumimoji="1" lang="en-US" altLang="zh-CN" dirty="0"/>
              <a:t>	</a:t>
            </a:r>
            <a:r>
              <a:rPr kumimoji="1" lang="zh-CN" altLang="en-US" dirty="0" smtClean="0"/>
              <a:t>②</a:t>
            </a:r>
            <a:r>
              <a:rPr kumimoji="1" lang="en-US" altLang="zh-CN" dirty="0" err="1" smtClean="0"/>
              <a:t>col.find_one</a:t>
            </a:r>
            <a:r>
              <a:rPr kumimoji="1" lang="en-US" altLang="zh-CN" dirty="0" smtClean="0"/>
              <a:t>(query)		</a:t>
            </a:r>
            <a:r>
              <a:rPr kumimoji="1" lang="zh-CN" altLang="en-US" dirty="0" smtClean="0"/>
              <a:t>根据条件查询，返回一条数据</a:t>
            </a:r>
            <a:endParaRPr kumimoji="1" lang="en-US" altLang="zh-CN" dirty="0" smtClean="0"/>
          </a:p>
          <a:p>
            <a:r>
              <a:rPr kumimoji="1" lang="en-US" altLang="zh-CN" dirty="0"/>
              <a:t>	</a:t>
            </a:r>
            <a:r>
              <a:rPr kumimoji="1" lang="en-US" altLang="zh-CN" dirty="0" smtClean="0"/>
              <a:t>				</a:t>
            </a:r>
            <a:r>
              <a:rPr kumimoji="1" lang="zh-CN" altLang="en-US" dirty="0" smtClean="0"/>
              <a:t>数据不存在则返回</a:t>
            </a:r>
            <a:r>
              <a:rPr kumimoji="1" lang="en-US" altLang="zh-CN" dirty="0" smtClean="0"/>
              <a:t>None</a:t>
            </a:r>
          </a:p>
          <a:p>
            <a:endParaRPr kumimoji="1" lang="en-US" altLang="zh-CN" dirty="0" smtClean="0"/>
          </a:p>
        </p:txBody>
      </p:sp>
    </p:spTree>
    <p:extLst>
      <p:ext uri="{BB962C8B-B14F-4D97-AF65-F5344CB8AC3E}">
        <p14:creationId xmlns:p14="http://schemas.microsoft.com/office/powerpoint/2010/main" val="585438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692696"/>
            <a:ext cx="8229600" cy="461665"/>
          </a:xfrm>
          <a:prstGeom prst="rect">
            <a:avLst/>
          </a:prstGeom>
        </p:spPr>
        <p:txBody>
          <a:bodyPr wrap="square">
            <a:spAutoFit/>
          </a:bodyPr>
          <a:lstStyle/>
          <a:p>
            <a:r>
              <a:rPr lang="en-US" altLang="zh-CN" sz="2400" dirty="0" smtClean="0"/>
              <a:t>.Python</a:t>
            </a:r>
            <a:r>
              <a:rPr lang="zh-CN" altLang="en-US" sz="2400" dirty="0" smtClean="0"/>
              <a:t>与</a:t>
            </a:r>
            <a:r>
              <a:rPr lang="en-US" altLang="zh-CN" sz="2400" dirty="0" smtClean="0"/>
              <a:t>MongoDB</a:t>
            </a:r>
            <a:r>
              <a:rPr lang="zh-CN" altLang="en-US" sz="2400" dirty="0" smtClean="0"/>
              <a:t>的交互</a:t>
            </a:r>
            <a:endParaRPr lang="en-US" altLang="zh-CN" sz="2400" dirty="0" smtClean="0"/>
          </a:p>
        </p:txBody>
      </p:sp>
      <p:sp>
        <p:nvSpPr>
          <p:cNvPr id="2" name="文本框 1"/>
          <p:cNvSpPr txBox="1"/>
          <p:nvPr/>
        </p:nvSpPr>
        <p:spPr>
          <a:xfrm>
            <a:off x="664205" y="1154361"/>
            <a:ext cx="8460432" cy="4801314"/>
          </a:xfrm>
          <a:prstGeom prst="rect">
            <a:avLst/>
          </a:prstGeom>
          <a:noFill/>
        </p:spPr>
        <p:txBody>
          <a:bodyPr wrap="square" rtlCol="0">
            <a:spAutoFit/>
          </a:bodyPr>
          <a:lstStyle/>
          <a:p>
            <a:r>
              <a:rPr kumimoji="1" lang="en-US" altLang="zh-CN" dirty="0" smtClean="0"/>
              <a:t>.3</a:t>
            </a:r>
            <a:r>
              <a:rPr kumimoji="1" lang="zh-CN" altLang="en-US" dirty="0" smtClean="0"/>
              <a:t> </a:t>
            </a:r>
            <a:r>
              <a:rPr kumimoji="1" lang="en-US" altLang="zh-CN" dirty="0" err="1" smtClean="0"/>
              <a:t>pymongo</a:t>
            </a:r>
            <a:r>
              <a:rPr kumimoji="1" lang="zh-CN" altLang="en-US" dirty="0" smtClean="0"/>
              <a:t>的增删改查操作</a:t>
            </a:r>
            <a:endParaRPr kumimoji="1" lang="en-US" altLang="zh-CN" dirty="0"/>
          </a:p>
          <a:p>
            <a:endParaRPr kumimoji="1" lang="en-US" altLang="zh-CN" dirty="0" smtClean="0"/>
          </a:p>
          <a:p>
            <a:pPr lvl="1"/>
            <a:r>
              <a:rPr kumimoji="1" lang="en-US" altLang="zh-CN" dirty="0" smtClean="0"/>
              <a:t>3.3</a:t>
            </a:r>
            <a:r>
              <a:rPr kumimoji="1" lang="zh-CN" altLang="en-US" dirty="0" smtClean="0"/>
              <a:t>删除数据</a:t>
            </a:r>
            <a:endParaRPr kumimoji="1" lang="en-US" altLang="zh-CN" dirty="0" smtClean="0"/>
          </a:p>
          <a:p>
            <a:r>
              <a:rPr kumimoji="1" lang="en-US" altLang="zh-CN" dirty="0"/>
              <a:t>	</a:t>
            </a:r>
            <a:r>
              <a:rPr kumimoji="1" lang="en-US" altLang="zh-CN" dirty="0" err="1" smtClean="0"/>
              <a:t>col.delete_one</a:t>
            </a:r>
            <a:r>
              <a:rPr kumimoji="1" lang="en-US" altLang="zh-CN" dirty="0" smtClean="0"/>
              <a:t>(query)		</a:t>
            </a:r>
            <a:r>
              <a:rPr kumimoji="1" lang="zh-CN" altLang="en-US" dirty="0" smtClean="0"/>
              <a:t>根据条件删除一条数据</a:t>
            </a:r>
            <a:endParaRPr kumimoji="1" lang="en-US" altLang="zh-CN" dirty="0" smtClean="0"/>
          </a:p>
          <a:p>
            <a:endParaRPr kumimoji="1" lang="en-US" altLang="zh-CN" dirty="0" smtClean="0"/>
          </a:p>
          <a:p>
            <a:r>
              <a:rPr kumimoji="1" lang="en-US" altLang="zh-CN" dirty="0"/>
              <a:t>	</a:t>
            </a:r>
            <a:r>
              <a:rPr kumimoji="1" lang="en-US" altLang="zh-CN" dirty="0" err="1" smtClean="0"/>
              <a:t>col.delete_many</a:t>
            </a:r>
            <a:r>
              <a:rPr kumimoji="1" lang="en-US" altLang="zh-CN" dirty="0" smtClean="0"/>
              <a:t>(query)		</a:t>
            </a:r>
            <a:r>
              <a:rPr kumimoji="1" lang="zh-CN" altLang="en-US" dirty="0" smtClean="0"/>
              <a:t>根据条件删除所有符合数据</a:t>
            </a:r>
            <a:endParaRPr kumimoji="1" lang="en-US" altLang="zh-CN" dirty="0" smtClean="0"/>
          </a:p>
          <a:p>
            <a:endParaRPr kumimoji="1" lang="en-US" altLang="zh-CN" dirty="0" smtClean="0"/>
          </a:p>
          <a:p>
            <a:r>
              <a:rPr kumimoji="1" lang="en-US" altLang="zh-CN" dirty="0"/>
              <a:t>	</a:t>
            </a:r>
            <a:r>
              <a:rPr kumimoji="1" lang="en-US" altLang="zh-CN" dirty="0" err="1" smtClean="0"/>
              <a:t>col.remove</a:t>
            </a:r>
            <a:r>
              <a:rPr kumimoji="1" lang="en-US" altLang="zh-CN" dirty="0" smtClean="0"/>
              <a:t>(</a:t>
            </a:r>
            <a:r>
              <a:rPr kumimoji="1" lang="en-US" altLang="zh-CN" dirty="0" err="1" smtClean="0"/>
              <a:t>query,multi</a:t>
            </a:r>
            <a:r>
              <a:rPr kumimoji="1" lang="en-US" altLang="zh-CN" dirty="0" smtClean="0"/>
              <a:t>)		</a:t>
            </a:r>
            <a:r>
              <a:rPr kumimoji="1" lang="zh-CN" altLang="en-US" dirty="0" smtClean="0"/>
              <a:t>删除数据，根据</a:t>
            </a:r>
            <a:r>
              <a:rPr kumimoji="1" lang="en-US" altLang="zh-CN" dirty="0" smtClean="0"/>
              <a:t>multi</a:t>
            </a:r>
            <a:r>
              <a:rPr kumimoji="1" lang="zh-CN" altLang="en-US" dirty="0" smtClean="0"/>
              <a:t>决定数据量</a:t>
            </a:r>
            <a:endParaRPr kumimoji="1" lang="en-US" altLang="zh-CN" dirty="0" smtClean="0"/>
          </a:p>
          <a:p>
            <a:endParaRPr kumimoji="1" lang="en-US" altLang="zh-CN" dirty="0"/>
          </a:p>
          <a:p>
            <a:pPr lvl="1"/>
            <a:r>
              <a:rPr kumimoji="1" lang="en-US" altLang="zh-CN" dirty="0" smtClean="0"/>
              <a:t>3.4</a:t>
            </a:r>
            <a:r>
              <a:rPr kumimoji="1" lang="zh-CN" altLang="en-US" dirty="0" smtClean="0"/>
              <a:t>修改数据</a:t>
            </a:r>
            <a:endParaRPr kumimoji="1" lang="en-US" altLang="zh-CN" dirty="0" smtClean="0"/>
          </a:p>
          <a:p>
            <a:pPr lvl="1"/>
            <a:endParaRPr kumimoji="1" lang="en-US" altLang="zh-CN" dirty="0" smtClean="0"/>
          </a:p>
          <a:p>
            <a:r>
              <a:rPr kumimoji="1" lang="en-US" altLang="zh-CN" dirty="0"/>
              <a:t>	</a:t>
            </a:r>
            <a:r>
              <a:rPr kumimoji="1" lang="en-US" altLang="zh-CN" dirty="0" err="1" smtClean="0"/>
              <a:t>col.update_one</a:t>
            </a:r>
            <a:r>
              <a:rPr kumimoji="1" lang="en-US" altLang="zh-CN" dirty="0" smtClean="0"/>
              <a:t>(</a:t>
            </a:r>
            <a:r>
              <a:rPr kumimoji="1" lang="en-US" altLang="zh-CN" dirty="0" err="1" smtClean="0"/>
              <a:t>query,update,upsert</a:t>
            </a:r>
            <a:r>
              <a:rPr kumimoji="1" lang="en-US" altLang="zh-CN" dirty="0" smtClean="0"/>
              <a:t>)	</a:t>
            </a:r>
            <a:r>
              <a:rPr kumimoji="1" lang="zh-CN" altLang="en-US" dirty="0" smtClean="0"/>
              <a:t>修改一条数据</a:t>
            </a:r>
            <a:endParaRPr kumimoji="1" lang="en-US" altLang="zh-CN" dirty="0" smtClean="0"/>
          </a:p>
          <a:p>
            <a:r>
              <a:rPr kumimoji="1" lang="en-US" altLang="zh-CN" dirty="0"/>
              <a:t>	</a:t>
            </a:r>
            <a:r>
              <a:rPr kumimoji="1" lang="en-US" altLang="zh-CN" dirty="0" smtClean="0"/>
              <a:t>				</a:t>
            </a:r>
            <a:r>
              <a:rPr kumimoji="1" lang="en-US" altLang="zh-CN" dirty="0" err="1" smtClean="0"/>
              <a:t>upsert</a:t>
            </a:r>
            <a:r>
              <a:rPr kumimoji="1" lang="zh-CN" altLang="en-US" dirty="0" smtClean="0"/>
              <a:t>决定是插入数据还是更新数据</a:t>
            </a:r>
            <a:endParaRPr kumimoji="1" lang="en-US" altLang="zh-CN" dirty="0" smtClean="0"/>
          </a:p>
          <a:p>
            <a:endParaRPr kumimoji="1" lang="en-US" altLang="zh-CN" dirty="0" smtClean="0"/>
          </a:p>
          <a:p>
            <a:r>
              <a:rPr kumimoji="1" lang="en-US" altLang="zh-CN" dirty="0"/>
              <a:t>	</a:t>
            </a:r>
            <a:r>
              <a:rPr kumimoji="1" lang="en-US" altLang="zh-CN" dirty="0" err="1" smtClean="0"/>
              <a:t>col.update_many</a:t>
            </a:r>
            <a:r>
              <a:rPr kumimoji="1" lang="en-US" altLang="zh-CN" dirty="0" smtClean="0"/>
              <a:t>(</a:t>
            </a:r>
            <a:r>
              <a:rPr kumimoji="1" lang="en-US" altLang="zh-CN" dirty="0" err="1"/>
              <a:t>query,update,upsert</a:t>
            </a:r>
            <a:r>
              <a:rPr kumimoji="1" lang="en-US" altLang="zh-CN" dirty="0" smtClean="0"/>
              <a:t>)	</a:t>
            </a:r>
            <a:r>
              <a:rPr kumimoji="1" lang="zh-CN" altLang="en-US" dirty="0" smtClean="0"/>
              <a:t>修改多条符合条件的数据</a:t>
            </a:r>
            <a:endParaRPr kumimoji="1" lang="en-US" altLang="zh-CN" dirty="0" smtClean="0"/>
          </a:p>
          <a:p>
            <a:endParaRPr kumimoji="1" lang="en-US" altLang="zh-CN" dirty="0" smtClean="0"/>
          </a:p>
          <a:p>
            <a:r>
              <a:rPr kumimoji="1" lang="en-US" altLang="zh-CN" dirty="0"/>
              <a:t>	</a:t>
            </a:r>
            <a:r>
              <a:rPr kumimoji="1" lang="en-US" altLang="zh-CN" dirty="0" err="1" smtClean="0"/>
              <a:t>col.update</a:t>
            </a:r>
            <a:r>
              <a:rPr kumimoji="1" lang="en-US" altLang="zh-CN" dirty="0" smtClean="0"/>
              <a:t>(</a:t>
            </a:r>
            <a:r>
              <a:rPr kumimoji="1" lang="en-US" altLang="zh-CN" dirty="0" err="1" smtClean="0"/>
              <a:t>query,update,upsert,multi</a:t>
            </a:r>
            <a:r>
              <a:rPr kumimoji="1" lang="en-US" altLang="zh-CN" dirty="0" smtClean="0"/>
              <a:t>)	</a:t>
            </a:r>
            <a:r>
              <a:rPr kumimoji="1" lang="zh-CN" altLang="en-US" dirty="0" smtClean="0"/>
              <a:t>修改更新数据，</a:t>
            </a:r>
            <a:r>
              <a:rPr kumimoji="1" lang="en-US" altLang="zh-CN" dirty="0" smtClean="0"/>
              <a:t>multi</a:t>
            </a:r>
            <a:r>
              <a:rPr kumimoji="1" lang="zh-CN" altLang="en-US" dirty="0" smtClean="0"/>
              <a:t>决定修改量</a:t>
            </a:r>
            <a:endParaRPr kumimoji="1" lang="en-US" altLang="zh-CN" dirty="0" smtClean="0"/>
          </a:p>
        </p:txBody>
      </p:sp>
    </p:spTree>
    <p:extLst>
      <p:ext uri="{BB962C8B-B14F-4D97-AF65-F5344CB8AC3E}">
        <p14:creationId xmlns:p14="http://schemas.microsoft.com/office/powerpoint/2010/main" val="19631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836712"/>
            <a:ext cx="8229600" cy="432048"/>
          </a:xfrm>
        </p:spPr>
        <p:txBody>
          <a:bodyPr>
            <a:noAutofit/>
          </a:bodyPr>
          <a:lstStyle/>
          <a:p>
            <a:pPr algn="l"/>
            <a:r>
              <a:rPr lang="en-US" altLang="zh-CN" sz="3200" dirty="0" smtClean="0"/>
              <a:t>1.</a:t>
            </a:r>
            <a:r>
              <a:rPr lang="zh-CN" altLang="en-US" sz="3200" dirty="0" smtClean="0"/>
              <a:t>认识</a:t>
            </a:r>
            <a:r>
              <a:rPr lang="en-US" altLang="zh-CN" sz="3200" dirty="0" smtClean="0"/>
              <a:t>NoSQL</a:t>
            </a:r>
            <a:r>
              <a:rPr lang="zh-CN" altLang="en-US" sz="3200" dirty="0" smtClean="0"/>
              <a:t>和</a:t>
            </a:r>
            <a:r>
              <a:rPr lang="en-US" altLang="zh-CN" sz="3200" dirty="0" smtClean="0"/>
              <a:t>MongoDB</a:t>
            </a:r>
            <a:endParaRPr lang="zh-CN" altLang="en-US" sz="3200" dirty="0"/>
          </a:p>
        </p:txBody>
      </p:sp>
      <p:sp>
        <p:nvSpPr>
          <p:cNvPr id="3" name="文本框 2"/>
          <p:cNvSpPr txBox="1"/>
          <p:nvPr/>
        </p:nvSpPr>
        <p:spPr>
          <a:xfrm>
            <a:off x="755576" y="1628800"/>
            <a:ext cx="7941568" cy="2862322"/>
          </a:xfrm>
          <a:prstGeom prst="rect">
            <a:avLst/>
          </a:prstGeom>
          <a:noFill/>
        </p:spPr>
        <p:txBody>
          <a:bodyPr wrap="square" rtlCol="0">
            <a:spAutoFit/>
          </a:bodyPr>
          <a:lstStyle/>
          <a:p>
            <a:r>
              <a:rPr kumimoji="1" lang="en-US" altLang="zh-CN" sz="2000" dirty="0" smtClean="0"/>
              <a:t>1.0</a:t>
            </a:r>
            <a:r>
              <a:rPr kumimoji="1" lang="zh-CN" altLang="en-US" sz="2000" dirty="0" smtClean="0"/>
              <a:t> 数据库的分类</a:t>
            </a:r>
            <a:endParaRPr kumimoji="1" lang="en-US" altLang="zh-CN" sz="2000" dirty="0" smtClean="0"/>
          </a:p>
          <a:p>
            <a:pPr lvl="1"/>
            <a:endParaRPr kumimoji="1" lang="en-US" altLang="zh-CN" sz="2000" dirty="0" smtClean="0"/>
          </a:p>
          <a:p>
            <a:r>
              <a:rPr kumimoji="1" lang="en-US" altLang="zh-CN" sz="2000" dirty="0"/>
              <a:t>	</a:t>
            </a:r>
            <a:r>
              <a:rPr kumimoji="1" lang="en-US" altLang="zh-CN" sz="2000" dirty="0" smtClean="0"/>
              <a:t>2.</a:t>
            </a:r>
            <a:r>
              <a:rPr kumimoji="1" lang="zh-CN" altLang="en-US" sz="2000" dirty="0" smtClean="0"/>
              <a:t>关系性数据库在当前时代的缺点</a:t>
            </a:r>
            <a:r>
              <a:rPr kumimoji="1" lang="en-US" altLang="zh-CN" sz="2000" dirty="0" smtClean="0"/>
              <a:t>:</a:t>
            </a:r>
          </a:p>
          <a:p>
            <a:r>
              <a:rPr kumimoji="1" lang="en-US" altLang="zh-CN" sz="2000" dirty="0"/>
              <a:t>	</a:t>
            </a:r>
            <a:r>
              <a:rPr kumimoji="1" lang="en-US" altLang="zh-CN" sz="2000" dirty="0" smtClean="0"/>
              <a:t>	</a:t>
            </a:r>
          </a:p>
          <a:p>
            <a:r>
              <a:rPr kumimoji="1" lang="en-US" altLang="zh-CN" sz="2000" dirty="0"/>
              <a:t>	</a:t>
            </a:r>
            <a:r>
              <a:rPr kumimoji="1" lang="en-US" altLang="zh-CN" sz="2000" dirty="0" smtClean="0"/>
              <a:t>	1)</a:t>
            </a:r>
            <a:r>
              <a:rPr kumimoji="1" lang="zh-CN" altLang="en-US" sz="2000" dirty="0" smtClean="0"/>
              <a:t>数据格式单一</a:t>
            </a:r>
            <a:endParaRPr kumimoji="1" lang="en-US" altLang="zh-CN" sz="2000" dirty="0" smtClean="0"/>
          </a:p>
          <a:p>
            <a:endParaRPr kumimoji="1" lang="en-US" altLang="zh-CN" sz="2000" dirty="0"/>
          </a:p>
          <a:p>
            <a:r>
              <a:rPr kumimoji="1" lang="en-US" altLang="zh-CN" sz="2000" dirty="0" smtClean="0"/>
              <a:t>		2)</a:t>
            </a:r>
            <a:r>
              <a:rPr kumimoji="1" lang="zh-CN" altLang="en-US" sz="2000" dirty="0" smtClean="0"/>
              <a:t>高并发读写性能低</a:t>
            </a:r>
            <a:endParaRPr kumimoji="1" lang="en-US" altLang="zh-CN" sz="2000" dirty="0" smtClean="0"/>
          </a:p>
          <a:p>
            <a:endParaRPr kumimoji="1" lang="en-US" altLang="zh-CN" sz="2000" dirty="0"/>
          </a:p>
          <a:p>
            <a:r>
              <a:rPr kumimoji="1" lang="en-US" altLang="zh-CN" sz="2000" dirty="0" smtClean="0"/>
              <a:t>		3)</a:t>
            </a:r>
            <a:r>
              <a:rPr kumimoji="1" lang="zh-CN" altLang="en-US" sz="2000" dirty="0" smtClean="0"/>
              <a:t>可扩展性低</a:t>
            </a:r>
            <a:endParaRPr kumimoji="1" lang="zh-CN" altLang="en-US" sz="2000" dirty="0"/>
          </a:p>
        </p:txBody>
      </p:sp>
    </p:spTree>
    <p:extLst>
      <p:ext uri="{BB962C8B-B14F-4D97-AF65-F5344CB8AC3E}">
        <p14:creationId xmlns:p14="http://schemas.microsoft.com/office/powerpoint/2010/main" val="7990632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836712"/>
            <a:ext cx="8229600" cy="432048"/>
          </a:xfrm>
        </p:spPr>
        <p:txBody>
          <a:bodyPr>
            <a:noAutofit/>
          </a:bodyPr>
          <a:lstStyle/>
          <a:p>
            <a:pPr algn="l"/>
            <a:r>
              <a:rPr lang="en-US" altLang="zh-CN" sz="3200" dirty="0" smtClean="0"/>
              <a:t>1.</a:t>
            </a:r>
            <a:r>
              <a:rPr lang="zh-CN" altLang="en-US" sz="3200" dirty="0" smtClean="0"/>
              <a:t>认识</a:t>
            </a:r>
            <a:r>
              <a:rPr lang="en-US" altLang="zh-CN" sz="3200" dirty="0" smtClean="0"/>
              <a:t>NoSQL</a:t>
            </a:r>
            <a:r>
              <a:rPr lang="zh-CN" altLang="en-US" sz="3200" dirty="0" smtClean="0"/>
              <a:t>和</a:t>
            </a:r>
            <a:r>
              <a:rPr lang="en-US" altLang="zh-CN" sz="3200" dirty="0" smtClean="0"/>
              <a:t>MongoDB</a:t>
            </a:r>
            <a:endParaRPr lang="zh-CN" altLang="en-US" sz="3200" dirty="0"/>
          </a:p>
        </p:txBody>
      </p:sp>
      <p:sp>
        <p:nvSpPr>
          <p:cNvPr id="3" name="文本框 2"/>
          <p:cNvSpPr txBox="1"/>
          <p:nvPr/>
        </p:nvSpPr>
        <p:spPr>
          <a:xfrm>
            <a:off x="755576" y="1628800"/>
            <a:ext cx="7941568" cy="4524315"/>
          </a:xfrm>
          <a:prstGeom prst="rect">
            <a:avLst/>
          </a:prstGeom>
          <a:noFill/>
        </p:spPr>
        <p:txBody>
          <a:bodyPr wrap="square" rtlCol="0">
            <a:spAutoFit/>
          </a:bodyPr>
          <a:lstStyle/>
          <a:p>
            <a:r>
              <a:rPr kumimoji="1" lang="en-US" altLang="zh-CN" dirty="0" smtClean="0"/>
              <a:t>1.1</a:t>
            </a:r>
            <a:r>
              <a:rPr kumimoji="1" lang="zh-CN" altLang="en-US" dirty="0" smtClean="0"/>
              <a:t> </a:t>
            </a:r>
            <a:r>
              <a:rPr kumimoji="1" lang="en-US" altLang="zh-CN" dirty="0" smtClean="0"/>
              <a:t>NoSQL</a:t>
            </a:r>
          </a:p>
          <a:p>
            <a:endParaRPr kumimoji="1" lang="en-US" altLang="zh-CN" dirty="0" smtClean="0"/>
          </a:p>
          <a:p>
            <a:pPr lvl="1"/>
            <a:r>
              <a:rPr kumimoji="1" lang="en-US" altLang="zh-CN" dirty="0" smtClean="0"/>
              <a:t>1.1.1</a:t>
            </a:r>
            <a:r>
              <a:rPr kumimoji="1" lang="zh-CN" altLang="en-US" dirty="0" smtClean="0"/>
              <a:t> 什么是</a:t>
            </a:r>
            <a:r>
              <a:rPr kumimoji="1" lang="en-US" altLang="zh-CN" dirty="0" smtClean="0"/>
              <a:t>NoSQL</a:t>
            </a:r>
          </a:p>
          <a:p>
            <a:pPr lvl="1"/>
            <a:endParaRPr kumimoji="1" lang="en-US" altLang="zh-CN" dirty="0" smtClean="0"/>
          </a:p>
          <a:p>
            <a:r>
              <a:rPr kumimoji="1" lang="en-US" altLang="zh-CN" dirty="0"/>
              <a:t>	</a:t>
            </a:r>
            <a:r>
              <a:rPr lang="zh-CN" altLang="en-US" dirty="0"/>
              <a:t>指的是非关系型的</a:t>
            </a:r>
            <a:r>
              <a:rPr lang="zh-CN" altLang="en-US" dirty="0" smtClean="0"/>
              <a:t>数据库，是相对于关系型数据库的统称，主要是解决大规模数据存储的挑战</a:t>
            </a:r>
            <a:endParaRPr kumimoji="1" lang="en-US" altLang="zh-CN" dirty="0" smtClean="0"/>
          </a:p>
          <a:p>
            <a:r>
              <a:rPr kumimoji="1" lang="en-US" altLang="zh-CN" dirty="0"/>
              <a:t>	</a:t>
            </a:r>
            <a:r>
              <a:rPr kumimoji="1" lang="en-US" altLang="zh-CN" dirty="0" smtClean="0"/>
              <a:t>	</a:t>
            </a:r>
            <a:endParaRPr kumimoji="1" lang="en-US" altLang="zh-CN" dirty="0"/>
          </a:p>
          <a:p>
            <a:pPr lvl="1"/>
            <a:r>
              <a:rPr kumimoji="1" lang="en-US" altLang="zh-CN" dirty="0" smtClean="0"/>
              <a:t>1.1.2</a:t>
            </a:r>
            <a:r>
              <a:rPr kumimoji="1" lang="zh-CN" altLang="en-US" dirty="0" smtClean="0"/>
              <a:t> 为什么要使用</a:t>
            </a:r>
            <a:r>
              <a:rPr kumimoji="1" lang="en-US" altLang="zh-CN" dirty="0" smtClean="0"/>
              <a:t>NoSQL</a:t>
            </a:r>
          </a:p>
          <a:p>
            <a:pPr lvl="1"/>
            <a:r>
              <a:rPr kumimoji="1" lang="en-US" altLang="zh-CN" dirty="0"/>
              <a:t>	</a:t>
            </a:r>
            <a:r>
              <a:rPr kumimoji="1" lang="zh-CN" altLang="en-US" dirty="0" smtClean="0"/>
              <a:t>易扩展</a:t>
            </a:r>
            <a:endParaRPr kumimoji="1" lang="en-US" altLang="zh-CN" dirty="0" smtClean="0"/>
          </a:p>
          <a:p>
            <a:pPr lvl="1"/>
            <a:endParaRPr kumimoji="1" lang="en-US" altLang="zh-CN" dirty="0" smtClean="0"/>
          </a:p>
          <a:p>
            <a:pPr lvl="1"/>
            <a:r>
              <a:rPr kumimoji="1" lang="en-US" altLang="zh-CN" dirty="0"/>
              <a:t>	</a:t>
            </a:r>
            <a:r>
              <a:rPr kumimoji="1" lang="zh-CN" altLang="en-US" dirty="0" smtClean="0"/>
              <a:t>读写速度快</a:t>
            </a:r>
            <a:endParaRPr kumimoji="1" lang="en-US" altLang="zh-CN" dirty="0" smtClean="0"/>
          </a:p>
          <a:p>
            <a:pPr lvl="1"/>
            <a:endParaRPr kumimoji="1" lang="en-US" altLang="zh-CN" dirty="0" smtClean="0"/>
          </a:p>
          <a:p>
            <a:r>
              <a:rPr kumimoji="1" lang="en-US" altLang="zh-CN" dirty="0" smtClean="0"/>
              <a:t>	</a:t>
            </a:r>
            <a:r>
              <a:rPr kumimoji="1" lang="zh-CN" altLang="en-US" dirty="0" smtClean="0"/>
              <a:t>高性能和高可扩展</a:t>
            </a:r>
            <a:endParaRPr kumimoji="1" lang="en-US" altLang="zh-CN" dirty="0" smtClean="0"/>
          </a:p>
          <a:p>
            <a:endParaRPr kumimoji="1" lang="en-US" altLang="zh-CN" dirty="0"/>
          </a:p>
          <a:p>
            <a:r>
              <a:rPr kumimoji="1" lang="en-US" altLang="zh-CN" dirty="0" smtClean="0"/>
              <a:t>	</a:t>
            </a:r>
            <a:r>
              <a:rPr kumimoji="1" lang="zh-CN" altLang="en-US" dirty="0" smtClean="0"/>
              <a:t>非结构化与不可预知数据</a:t>
            </a:r>
            <a:r>
              <a:rPr kumimoji="1" lang="en-US" altLang="zh-CN" dirty="0" smtClean="0"/>
              <a:t>(</a:t>
            </a:r>
            <a:r>
              <a:rPr kumimoji="1" lang="zh-CN" altLang="en-US" dirty="0" smtClean="0"/>
              <a:t>数据模型灵活</a:t>
            </a:r>
            <a:r>
              <a:rPr kumimoji="1" lang="en-US" altLang="zh-CN" dirty="0" smtClean="0"/>
              <a:t>)</a:t>
            </a:r>
          </a:p>
          <a:p>
            <a:r>
              <a:rPr kumimoji="1" lang="en-US" altLang="zh-CN" dirty="0"/>
              <a:t>	</a:t>
            </a:r>
            <a:endParaRPr kumimoji="1" lang="zh-CN" altLang="en-US" dirty="0"/>
          </a:p>
        </p:txBody>
      </p:sp>
    </p:spTree>
    <p:extLst>
      <p:ext uri="{BB962C8B-B14F-4D97-AF65-F5344CB8AC3E}">
        <p14:creationId xmlns:p14="http://schemas.microsoft.com/office/powerpoint/2010/main" val="13877517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836712"/>
            <a:ext cx="8229600" cy="432048"/>
          </a:xfrm>
        </p:spPr>
        <p:txBody>
          <a:bodyPr>
            <a:noAutofit/>
          </a:bodyPr>
          <a:lstStyle/>
          <a:p>
            <a:pPr algn="l"/>
            <a:r>
              <a:rPr lang="en-US" altLang="zh-CN" sz="3200" dirty="0" smtClean="0"/>
              <a:t>1.</a:t>
            </a:r>
            <a:r>
              <a:rPr lang="zh-CN" altLang="en-US" sz="3200" dirty="0" smtClean="0"/>
              <a:t>认识</a:t>
            </a:r>
            <a:r>
              <a:rPr lang="en-US" altLang="zh-CN" sz="3200" dirty="0" smtClean="0"/>
              <a:t>NoSQL</a:t>
            </a:r>
            <a:r>
              <a:rPr lang="zh-CN" altLang="en-US" sz="3200" dirty="0" smtClean="0"/>
              <a:t>和</a:t>
            </a:r>
            <a:r>
              <a:rPr lang="en-US" altLang="zh-CN" sz="3200" dirty="0" err="1" smtClean="0"/>
              <a:t>mongodb</a:t>
            </a:r>
            <a:endParaRPr lang="zh-CN" altLang="en-US" sz="3200" dirty="0"/>
          </a:p>
        </p:txBody>
      </p:sp>
      <p:sp>
        <p:nvSpPr>
          <p:cNvPr id="3" name="文本框 2"/>
          <p:cNvSpPr txBox="1"/>
          <p:nvPr/>
        </p:nvSpPr>
        <p:spPr>
          <a:xfrm>
            <a:off x="837928" y="1556792"/>
            <a:ext cx="7488832" cy="4524315"/>
          </a:xfrm>
          <a:prstGeom prst="rect">
            <a:avLst/>
          </a:prstGeom>
          <a:noFill/>
        </p:spPr>
        <p:txBody>
          <a:bodyPr wrap="square" rtlCol="0">
            <a:spAutoFit/>
          </a:bodyPr>
          <a:lstStyle/>
          <a:p>
            <a:r>
              <a:rPr kumimoji="1" lang="en-US" altLang="zh-CN" dirty="0" smtClean="0"/>
              <a:t>1.1</a:t>
            </a:r>
            <a:r>
              <a:rPr kumimoji="1" lang="zh-CN" altLang="en-US" dirty="0" smtClean="0"/>
              <a:t> </a:t>
            </a:r>
            <a:r>
              <a:rPr kumimoji="1" lang="en-US" altLang="zh-CN" dirty="0" smtClean="0"/>
              <a:t>NoSQL</a:t>
            </a:r>
          </a:p>
          <a:p>
            <a:endParaRPr kumimoji="1" lang="en-US" altLang="zh-CN" dirty="0" smtClean="0"/>
          </a:p>
          <a:p>
            <a:pPr lvl="1"/>
            <a:r>
              <a:rPr kumimoji="1" lang="en-US" altLang="zh-CN" dirty="0" smtClean="0"/>
              <a:t>1.1.3</a:t>
            </a:r>
            <a:r>
              <a:rPr kumimoji="1" lang="zh-CN" altLang="en-US" dirty="0" smtClean="0"/>
              <a:t> </a:t>
            </a:r>
            <a:r>
              <a:rPr kumimoji="1" lang="en-US" altLang="zh-CN" dirty="0" smtClean="0"/>
              <a:t>NoSQL</a:t>
            </a:r>
            <a:r>
              <a:rPr kumimoji="1" lang="zh-CN" altLang="en-US" dirty="0" smtClean="0"/>
              <a:t>数据库的分类</a:t>
            </a:r>
            <a:r>
              <a:rPr kumimoji="1" lang="en-US" altLang="zh-CN" dirty="0" smtClean="0"/>
              <a:t>:</a:t>
            </a:r>
          </a:p>
          <a:p>
            <a:pPr lvl="1"/>
            <a:endParaRPr kumimoji="1" lang="en-US" altLang="zh-CN" dirty="0" smtClean="0"/>
          </a:p>
          <a:p>
            <a:r>
              <a:rPr kumimoji="1" lang="en-US" altLang="zh-CN" dirty="0"/>
              <a:t>	</a:t>
            </a:r>
            <a:r>
              <a:rPr kumimoji="1" lang="zh-CN" altLang="en-US" dirty="0" smtClean="0"/>
              <a:t>键值型</a:t>
            </a:r>
            <a:r>
              <a:rPr kumimoji="1" lang="en-US" altLang="zh-CN" dirty="0" smtClean="0"/>
              <a:t>		</a:t>
            </a:r>
            <a:r>
              <a:rPr kumimoji="1" lang="en-US" altLang="zh-CN" dirty="0" err="1" smtClean="0"/>
              <a:t>redis</a:t>
            </a:r>
            <a:endParaRPr kumimoji="1" lang="en-US" altLang="zh-CN" dirty="0" smtClean="0"/>
          </a:p>
          <a:p>
            <a:endParaRPr kumimoji="1" lang="en-US" altLang="zh-CN" dirty="0" smtClean="0"/>
          </a:p>
          <a:p>
            <a:r>
              <a:rPr kumimoji="1" lang="en-US" altLang="zh-CN" dirty="0" smtClean="0"/>
              <a:t>	</a:t>
            </a:r>
            <a:r>
              <a:rPr kumimoji="1" lang="zh-CN" altLang="en-US" dirty="0" smtClean="0"/>
              <a:t>文档型</a:t>
            </a:r>
            <a:r>
              <a:rPr kumimoji="1" lang="en-US" altLang="zh-CN" dirty="0" smtClean="0"/>
              <a:t>		</a:t>
            </a:r>
            <a:r>
              <a:rPr kumimoji="1" lang="en-US" altLang="zh-CN" dirty="0" err="1" smtClean="0"/>
              <a:t>mongodb</a:t>
            </a:r>
            <a:endParaRPr kumimoji="1" lang="en-US" altLang="zh-CN" dirty="0" smtClean="0"/>
          </a:p>
          <a:p>
            <a:r>
              <a:rPr kumimoji="1" lang="en-US" altLang="zh-CN" dirty="0"/>
              <a:t>	</a:t>
            </a:r>
            <a:r>
              <a:rPr kumimoji="1" lang="en-US" altLang="zh-CN" dirty="0" smtClean="0"/>
              <a:t>	</a:t>
            </a:r>
          </a:p>
          <a:p>
            <a:r>
              <a:rPr kumimoji="1" lang="en-US" altLang="zh-CN" dirty="0"/>
              <a:t>	</a:t>
            </a:r>
            <a:r>
              <a:rPr kumimoji="1" lang="zh-CN" altLang="en-US" dirty="0" smtClean="0"/>
              <a:t>列存储</a:t>
            </a:r>
            <a:r>
              <a:rPr kumimoji="1" lang="en-US" altLang="zh-CN" dirty="0" smtClean="0"/>
              <a:t>		</a:t>
            </a:r>
            <a:r>
              <a:rPr kumimoji="1" lang="en-US" altLang="zh-CN" dirty="0" err="1" smtClean="0"/>
              <a:t>HBase</a:t>
            </a:r>
            <a:endParaRPr kumimoji="1" lang="en-US" altLang="zh-CN" dirty="0" smtClean="0"/>
          </a:p>
          <a:p>
            <a:endParaRPr kumimoji="1" lang="en-US" altLang="zh-CN" dirty="0" smtClean="0"/>
          </a:p>
          <a:p>
            <a:r>
              <a:rPr kumimoji="1" lang="en-US" altLang="zh-CN" dirty="0" smtClean="0"/>
              <a:t>	</a:t>
            </a:r>
            <a:r>
              <a:rPr kumimoji="1" lang="zh-CN" altLang="en-US" dirty="0" smtClean="0"/>
              <a:t>图形</a:t>
            </a:r>
            <a:r>
              <a:rPr kumimoji="1" lang="en-US" altLang="zh-CN" dirty="0" smtClean="0"/>
              <a:t>		</a:t>
            </a:r>
          </a:p>
          <a:p>
            <a:r>
              <a:rPr kumimoji="1" lang="en-US" altLang="zh-CN" dirty="0" smtClean="0"/>
              <a:t>	</a:t>
            </a:r>
          </a:p>
          <a:p>
            <a:pPr lvl="1"/>
            <a:r>
              <a:rPr kumimoji="1" lang="en-US" altLang="zh-CN" dirty="0" smtClean="0"/>
              <a:t>1.1.4</a:t>
            </a:r>
            <a:r>
              <a:rPr kumimoji="1" lang="zh-CN" altLang="en-US" dirty="0" smtClean="0"/>
              <a:t> 如何选择</a:t>
            </a:r>
            <a:r>
              <a:rPr kumimoji="1" lang="en-US" altLang="zh-CN" dirty="0" smtClean="0"/>
              <a:t>SQL</a:t>
            </a:r>
            <a:r>
              <a:rPr kumimoji="1" lang="zh-CN" altLang="en-US" dirty="0" smtClean="0"/>
              <a:t>还是</a:t>
            </a:r>
            <a:r>
              <a:rPr kumimoji="1" lang="en-US" altLang="zh-CN" dirty="0" smtClean="0"/>
              <a:t>NoSQL</a:t>
            </a:r>
            <a:r>
              <a:rPr kumimoji="1" lang="zh-CN" altLang="en-US" dirty="0" smtClean="0"/>
              <a:t> </a:t>
            </a:r>
            <a:endParaRPr kumimoji="1" lang="en-US" altLang="zh-CN" dirty="0" smtClean="0"/>
          </a:p>
          <a:p>
            <a:pPr lvl="1"/>
            <a:endParaRPr kumimoji="1" lang="en-US" altLang="zh-CN" dirty="0" smtClean="0"/>
          </a:p>
          <a:p>
            <a:pPr lvl="1"/>
            <a:r>
              <a:rPr kumimoji="1" lang="en-US" altLang="zh-CN" dirty="0"/>
              <a:t>	</a:t>
            </a:r>
            <a:r>
              <a:rPr kumimoji="1" lang="en-US" altLang="zh-CN" dirty="0" smtClean="0"/>
              <a:t>SQL</a:t>
            </a:r>
            <a:r>
              <a:rPr kumimoji="1" lang="zh-CN" altLang="en-US" dirty="0" smtClean="0"/>
              <a:t>着重于关系，</a:t>
            </a:r>
            <a:r>
              <a:rPr kumimoji="1" lang="en-US" altLang="zh-CN" dirty="0" smtClean="0"/>
              <a:t>NoSQL</a:t>
            </a:r>
            <a:r>
              <a:rPr kumimoji="1" lang="zh-CN" altLang="en-US" dirty="0" smtClean="0"/>
              <a:t>着重于存储</a:t>
            </a:r>
            <a:endParaRPr kumimoji="1" lang="en-US" altLang="zh-CN" dirty="0" smtClean="0"/>
          </a:p>
          <a:p>
            <a:pPr lvl="1"/>
            <a:endParaRPr kumimoji="1" lang="en-US" altLang="zh-CN" dirty="0"/>
          </a:p>
        </p:txBody>
      </p:sp>
    </p:spTree>
    <p:extLst>
      <p:ext uri="{BB962C8B-B14F-4D97-AF65-F5344CB8AC3E}">
        <p14:creationId xmlns:p14="http://schemas.microsoft.com/office/powerpoint/2010/main" val="7097683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5949" y="764704"/>
            <a:ext cx="8229600" cy="432048"/>
          </a:xfrm>
        </p:spPr>
        <p:txBody>
          <a:bodyPr>
            <a:noAutofit/>
          </a:bodyPr>
          <a:lstStyle/>
          <a:p>
            <a:pPr algn="l"/>
            <a:r>
              <a:rPr lang="en-US" altLang="zh-CN" sz="3200" dirty="0" smtClean="0"/>
              <a:t>1.</a:t>
            </a:r>
            <a:r>
              <a:rPr lang="zh-CN" altLang="en-US" sz="3200" dirty="0" smtClean="0"/>
              <a:t>认识</a:t>
            </a:r>
            <a:r>
              <a:rPr lang="en-US" altLang="zh-CN" sz="3200" dirty="0" smtClean="0"/>
              <a:t>NoSQL</a:t>
            </a:r>
            <a:r>
              <a:rPr lang="zh-CN" altLang="en-US" sz="3200" dirty="0" smtClean="0"/>
              <a:t>和</a:t>
            </a:r>
            <a:r>
              <a:rPr lang="en-US" altLang="zh-CN" sz="3200" dirty="0" smtClean="0"/>
              <a:t>MongoDB</a:t>
            </a:r>
            <a:endParaRPr lang="zh-CN" altLang="en-US" sz="3200" dirty="0"/>
          </a:p>
        </p:txBody>
      </p:sp>
      <p:sp>
        <p:nvSpPr>
          <p:cNvPr id="3" name="文本框 2"/>
          <p:cNvSpPr txBox="1"/>
          <p:nvPr/>
        </p:nvSpPr>
        <p:spPr>
          <a:xfrm>
            <a:off x="733981" y="1268760"/>
            <a:ext cx="7941568" cy="5078313"/>
          </a:xfrm>
          <a:prstGeom prst="rect">
            <a:avLst/>
          </a:prstGeom>
          <a:noFill/>
        </p:spPr>
        <p:txBody>
          <a:bodyPr wrap="square" rtlCol="0">
            <a:spAutoFit/>
          </a:bodyPr>
          <a:lstStyle/>
          <a:p>
            <a:r>
              <a:rPr kumimoji="1" lang="en-US" altLang="zh-CN" dirty="0" smtClean="0"/>
              <a:t>1.2</a:t>
            </a:r>
            <a:r>
              <a:rPr kumimoji="1" lang="zh-CN" altLang="en-US" dirty="0" smtClean="0"/>
              <a:t> </a:t>
            </a:r>
            <a:r>
              <a:rPr kumimoji="1" lang="en-US" altLang="zh-CN" dirty="0" smtClean="0"/>
              <a:t>MongoDB</a:t>
            </a:r>
          </a:p>
          <a:p>
            <a:pPr lvl="1"/>
            <a:r>
              <a:rPr kumimoji="1" lang="en-US" altLang="zh-CN" dirty="0" smtClean="0"/>
              <a:t>1.2.1</a:t>
            </a:r>
            <a:r>
              <a:rPr kumimoji="1" lang="zh-CN" altLang="en-US" dirty="0" smtClean="0"/>
              <a:t> 什么是</a:t>
            </a:r>
            <a:r>
              <a:rPr kumimoji="1" lang="en-US" altLang="zh-CN" dirty="0" smtClean="0"/>
              <a:t>MongoDB</a:t>
            </a:r>
          </a:p>
          <a:p>
            <a:r>
              <a:rPr kumimoji="1" lang="en-US" altLang="zh-CN" dirty="0"/>
              <a:t>	</a:t>
            </a:r>
            <a:r>
              <a:rPr kumimoji="1" lang="zh-CN" altLang="en-US" dirty="0" smtClean="0"/>
              <a:t>可扩展的高性能，开源，面向文档</a:t>
            </a:r>
            <a:r>
              <a:rPr kumimoji="1" lang="en-US" altLang="zh-CN" dirty="0" smtClean="0"/>
              <a:t>(</a:t>
            </a:r>
            <a:r>
              <a:rPr kumimoji="1" lang="zh-CN" altLang="en-US" dirty="0" smtClean="0"/>
              <a:t>分布式文件存储</a:t>
            </a:r>
            <a:r>
              <a:rPr kumimoji="1" lang="en-US" altLang="zh-CN" dirty="0" smtClean="0"/>
              <a:t>)</a:t>
            </a:r>
            <a:r>
              <a:rPr kumimoji="1" lang="zh-CN" altLang="en-US" dirty="0" smtClean="0"/>
              <a:t>的</a:t>
            </a:r>
            <a:r>
              <a:rPr kumimoji="1" lang="en-US" altLang="zh-CN" dirty="0" smtClean="0"/>
              <a:t>NoSQL</a:t>
            </a:r>
            <a:r>
              <a:rPr kumimoji="1" lang="zh-CN" altLang="en-US" dirty="0" smtClean="0"/>
              <a:t>型的数据存库。</a:t>
            </a:r>
            <a:endParaRPr kumimoji="1" lang="en-US" altLang="zh-CN" dirty="0" smtClean="0"/>
          </a:p>
          <a:p>
            <a:r>
              <a:rPr kumimoji="1" lang="en-US" altLang="zh-CN" dirty="0"/>
              <a:t>	</a:t>
            </a:r>
            <a:r>
              <a:rPr kumimoji="1" lang="en-US" altLang="zh-CN" dirty="0" smtClean="0"/>
              <a:t>	</a:t>
            </a:r>
            <a:endParaRPr kumimoji="1" lang="en-US" altLang="zh-CN" dirty="0"/>
          </a:p>
          <a:p>
            <a:pPr lvl="1"/>
            <a:r>
              <a:rPr kumimoji="1" lang="en-US" altLang="zh-CN" dirty="0" smtClean="0"/>
              <a:t>1.2.2</a:t>
            </a:r>
            <a:r>
              <a:rPr kumimoji="1" lang="zh-CN" altLang="en-US" dirty="0" smtClean="0"/>
              <a:t> 数据库存储方式的比较</a:t>
            </a:r>
            <a:endParaRPr kumimoji="1" lang="en-US" altLang="zh-CN" dirty="0" smtClean="0"/>
          </a:p>
          <a:p>
            <a:pPr lvl="1"/>
            <a:endParaRPr kumimoji="1" lang="en-US" altLang="zh-CN" dirty="0"/>
          </a:p>
          <a:p>
            <a:pPr lvl="1"/>
            <a:endParaRPr kumimoji="1" lang="en-US" altLang="zh-CN" dirty="0" smtClean="0"/>
          </a:p>
          <a:p>
            <a:pPr lvl="1"/>
            <a:endParaRPr kumimoji="1" lang="en-US" altLang="zh-CN" dirty="0"/>
          </a:p>
          <a:p>
            <a:pPr lvl="1"/>
            <a:endParaRPr kumimoji="1" lang="en-US" altLang="zh-CN" dirty="0" smtClean="0"/>
          </a:p>
          <a:p>
            <a:pPr lvl="1"/>
            <a:endParaRPr kumimoji="1" lang="en-US" altLang="zh-CN" dirty="0"/>
          </a:p>
          <a:p>
            <a:pPr lvl="1"/>
            <a:endParaRPr kumimoji="1" lang="en-US" altLang="zh-CN" dirty="0" smtClean="0"/>
          </a:p>
          <a:p>
            <a:pPr lvl="1"/>
            <a:endParaRPr kumimoji="1" lang="en-US" altLang="zh-CN" dirty="0"/>
          </a:p>
          <a:p>
            <a:pPr lvl="1"/>
            <a:endParaRPr kumimoji="1" lang="en-US" altLang="zh-CN" dirty="0" smtClean="0"/>
          </a:p>
          <a:p>
            <a:pPr lvl="1"/>
            <a:endParaRPr kumimoji="1" lang="en-US" altLang="zh-CN" dirty="0"/>
          </a:p>
          <a:p>
            <a:pPr lvl="1"/>
            <a:endParaRPr kumimoji="1" lang="en-US" altLang="zh-CN" dirty="0" smtClean="0"/>
          </a:p>
          <a:p>
            <a:pPr lvl="1"/>
            <a:r>
              <a:rPr kumimoji="1" lang="en-US" altLang="zh-CN" dirty="0"/>
              <a:t>	</a:t>
            </a:r>
            <a:r>
              <a:rPr kumimoji="1" lang="zh-CN" altLang="en-US" dirty="0" smtClean="0"/>
              <a:t>   </a:t>
            </a:r>
            <a:r>
              <a:rPr kumimoji="1" lang="en-US" altLang="zh-CN" dirty="0" err="1" smtClean="0"/>
              <a:t>mongoDB</a:t>
            </a:r>
            <a:r>
              <a:rPr kumimoji="1" lang="en-US" altLang="zh-CN" dirty="0" smtClean="0"/>
              <a:t>&lt;------------------</a:t>
            </a:r>
            <a:r>
              <a:rPr kumimoji="1" lang="en-US" altLang="zh-CN" dirty="0" smtClean="0">
                <a:sym typeface="Wingdings"/>
              </a:rPr>
              <a:t>&gt;</a:t>
            </a:r>
            <a:r>
              <a:rPr kumimoji="1" lang="zh-CN" altLang="en-US" dirty="0" smtClean="0"/>
              <a:t>内存</a:t>
            </a:r>
            <a:r>
              <a:rPr kumimoji="1" lang="en-US" altLang="zh-CN" dirty="0" smtClean="0"/>
              <a:t>&lt;-----------------&gt;</a:t>
            </a:r>
            <a:r>
              <a:rPr kumimoji="1" lang="zh-CN" altLang="en-US" dirty="0" smtClean="0"/>
              <a:t>磁盘</a:t>
            </a:r>
            <a:endParaRPr kumimoji="1" lang="en-US" altLang="zh-CN" dirty="0" smtClean="0"/>
          </a:p>
          <a:p>
            <a:pPr lvl="1"/>
            <a:r>
              <a:rPr kumimoji="1" lang="en-US" altLang="zh-CN" dirty="0"/>
              <a:t>	</a:t>
            </a:r>
            <a:endParaRPr kumimoji="1" lang="zh-CN" altLang="en-US"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579" b="25000"/>
          <a:stretch/>
        </p:blipFill>
        <p:spPr>
          <a:xfrm>
            <a:off x="1691680" y="3068961"/>
            <a:ext cx="5369332" cy="2376264"/>
          </a:xfrm>
          <a:prstGeom prst="rect">
            <a:avLst/>
          </a:prstGeom>
        </p:spPr>
      </p:pic>
    </p:spTree>
    <p:extLst>
      <p:ext uri="{BB962C8B-B14F-4D97-AF65-F5344CB8AC3E}">
        <p14:creationId xmlns:p14="http://schemas.microsoft.com/office/powerpoint/2010/main" val="12137510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noFill/>
        </a:ln>
      </a:spPr>
      <a:bodyPr/>
      <a:lstStyle>
        <a:defPPr marL="342900" indent="-342900">
          <a:spcBef>
            <a:spcPct val="20000"/>
          </a:spcBef>
          <a:buFontTx/>
          <a:buChar char="•"/>
          <a:defRPr sz="3200" dirty="0" smtClean="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60493</TotalTime>
  <Words>1002</Words>
  <Application>Microsoft Macintosh PowerPoint</Application>
  <PresentationFormat>全屏显示(4:3)</PresentationFormat>
  <Paragraphs>834</Paragraphs>
  <Slides>59</Slides>
  <Notes>12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59</vt:i4>
      </vt:variant>
    </vt:vector>
  </HeadingPairs>
  <TitlesOfParts>
    <vt:vector size="67" baseType="lpstr">
      <vt:lpstr>Calibri</vt:lpstr>
      <vt:lpstr>Mangal</vt:lpstr>
      <vt:lpstr>PingFang SC</vt:lpstr>
      <vt:lpstr>Wingdings</vt:lpstr>
      <vt:lpstr>宋体</vt:lpstr>
      <vt:lpstr>微软雅黑</vt:lpstr>
      <vt:lpstr>Arial</vt:lpstr>
      <vt:lpstr>Office 主题</vt:lpstr>
      <vt:lpstr>PowerPoint 演示文稿</vt:lpstr>
      <vt:lpstr>Mongodb数据库课程概要</vt:lpstr>
      <vt:lpstr>1.认识NoSQL和MongoDB</vt:lpstr>
      <vt:lpstr>关系型和非关系型的介绍</vt:lpstr>
      <vt:lpstr>关系型和非关系型的介绍</vt:lpstr>
      <vt:lpstr>1.认识NoSQL和MongoDB</vt:lpstr>
      <vt:lpstr>1.认识NoSQL和MongoDB</vt:lpstr>
      <vt:lpstr>1.认识NoSQL和mongodb</vt:lpstr>
      <vt:lpstr>1.认识NoSQL和MongoDB</vt:lpstr>
      <vt:lpstr>1.认识NoSQL和MongoDB</vt:lpstr>
      <vt:lpstr>1.认识NoSQL和MongoDB</vt:lpstr>
      <vt:lpstr>1.认识NoSQL和MongoDB</vt:lpstr>
      <vt:lpstr>1.认识NoSQL和MongoDB</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Microsoft Office 用户</cp:lastModifiedBy>
  <cp:revision>958</cp:revision>
  <dcterms:created xsi:type="dcterms:W3CDTF">2015-06-29T07:19:00Z</dcterms:created>
  <dcterms:modified xsi:type="dcterms:W3CDTF">2018-04-06T08:32:19Z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2052-10.1.0.6391</vt:lpwstr>
  </property>
</Properties>
</file>